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72" r:id="rId4"/>
    <p:sldId id="273" r:id="rId5"/>
    <p:sldId id="274" r:id="rId6"/>
    <p:sldId id="277" r:id="rId7"/>
    <p:sldId id="275" r:id="rId8"/>
    <p:sldId id="278" r:id="rId9"/>
    <p:sldId id="276" r:id="rId10"/>
    <p:sldId id="280" r:id="rId11"/>
    <p:sldId id="279" r:id="rId12"/>
    <p:sldId id="282" r:id="rId13"/>
    <p:sldId id="281" r:id="rId14"/>
    <p:sldId id="283" r:id="rId15"/>
    <p:sldId id="271" r:id="rId16"/>
  </p:sldIdLst>
  <p:sldSz cx="18288000" cy="10287000"/>
  <p:notesSz cx="6858000" cy="9144000"/>
  <p:embeddedFontLst>
    <p:embeddedFont>
      <p:font typeface="Dosis" pitchFamily="2" charset="77"/>
      <p:regular r:id="rId17"/>
      <p:bold r:id="rId18"/>
    </p:embeddedFont>
    <p:embeddedFont>
      <p:font typeface="Dosis Bold" panose="02010803020202060003" pitchFamily="2" charset="77"/>
      <p:regular r:id="rId19"/>
      <p:bold r:id="rId20"/>
    </p:embeddedFont>
    <p:embeddedFont>
      <p:font typeface="Lazydog" pitchFamily="2"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7" autoAdjust="0"/>
    <p:restoredTop sz="94638" autoAdjust="0"/>
  </p:normalViewPr>
  <p:slideViewPr>
    <p:cSldViewPr>
      <p:cViewPr varScale="1">
        <p:scale>
          <a:sx n="64" d="100"/>
          <a:sy n="64" d="100"/>
        </p:scale>
        <p:origin x="200" y="8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1/5/25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svg"/><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6.sv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DC"/>
        </a:solidFill>
        <a:effectLst/>
      </p:bgPr>
    </p:bg>
    <p:spTree>
      <p:nvGrpSpPr>
        <p:cNvPr id="1" name=""/>
        <p:cNvGrpSpPr/>
        <p:nvPr/>
      </p:nvGrpSpPr>
      <p:grpSpPr>
        <a:xfrm>
          <a:off x="0" y="0"/>
          <a:ext cx="0" cy="0"/>
          <a:chOff x="0" y="0"/>
          <a:chExt cx="0" cy="0"/>
        </a:xfrm>
      </p:grpSpPr>
      <p:sp>
        <p:nvSpPr>
          <p:cNvPr id="3" name="Freeform 3"/>
          <p:cNvSpPr/>
          <p:nvPr/>
        </p:nvSpPr>
        <p:spPr>
          <a:xfrm rot="16200000">
            <a:off x="9349229" y="1488797"/>
            <a:ext cx="10404377" cy="7426783"/>
          </a:xfrm>
          <a:custGeom>
            <a:avLst/>
            <a:gdLst/>
            <a:ahLst/>
            <a:cxnLst/>
            <a:rect l="l" t="t" r="r" b="b"/>
            <a:pathLst>
              <a:path w="15421682" h="13667466">
                <a:moveTo>
                  <a:pt x="0" y="0"/>
                </a:moveTo>
                <a:lnTo>
                  <a:pt x="15421682" y="0"/>
                </a:lnTo>
                <a:lnTo>
                  <a:pt x="15421682" y="13667466"/>
                </a:lnTo>
                <a:lnTo>
                  <a:pt x="0" y="136674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grpSp>
        <p:nvGrpSpPr>
          <p:cNvPr id="5" name="Group 5"/>
          <p:cNvGrpSpPr/>
          <p:nvPr/>
        </p:nvGrpSpPr>
        <p:grpSpPr>
          <a:xfrm>
            <a:off x="4016663" y="7989827"/>
            <a:ext cx="10551319" cy="2297173"/>
            <a:chOff x="0" y="0"/>
            <a:chExt cx="2778948" cy="605017"/>
          </a:xfrm>
        </p:grpSpPr>
        <p:sp>
          <p:nvSpPr>
            <p:cNvPr id="6" name="Freeform 6"/>
            <p:cNvSpPr/>
            <p:nvPr/>
          </p:nvSpPr>
          <p:spPr>
            <a:xfrm>
              <a:off x="0" y="0"/>
              <a:ext cx="2778948" cy="605017"/>
            </a:xfrm>
            <a:custGeom>
              <a:avLst/>
              <a:gdLst/>
              <a:ahLst/>
              <a:cxnLst/>
              <a:rect l="l" t="t" r="r" b="b"/>
              <a:pathLst>
                <a:path w="2778948" h="605017">
                  <a:moveTo>
                    <a:pt x="73374" y="0"/>
                  </a:moveTo>
                  <a:lnTo>
                    <a:pt x="2705574" y="0"/>
                  </a:lnTo>
                  <a:cubicBezTo>
                    <a:pt x="2725034" y="0"/>
                    <a:pt x="2743697" y="7730"/>
                    <a:pt x="2757457" y="21491"/>
                  </a:cubicBezTo>
                  <a:cubicBezTo>
                    <a:pt x="2771218" y="35251"/>
                    <a:pt x="2778948" y="53914"/>
                    <a:pt x="2778948" y="73374"/>
                  </a:cubicBezTo>
                  <a:lnTo>
                    <a:pt x="2778948" y="531643"/>
                  </a:lnTo>
                  <a:cubicBezTo>
                    <a:pt x="2778948" y="572166"/>
                    <a:pt x="2746097" y="605017"/>
                    <a:pt x="2705574" y="605017"/>
                  </a:cubicBezTo>
                  <a:lnTo>
                    <a:pt x="73374" y="605017"/>
                  </a:lnTo>
                  <a:cubicBezTo>
                    <a:pt x="32851" y="605017"/>
                    <a:pt x="0" y="572166"/>
                    <a:pt x="0" y="531643"/>
                  </a:cubicBezTo>
                  <a:lnTo>
                    <a:pt x="0" y="73374"/>
                  </a:lnTo>
                  <a:cubicBezTo>
                    <a:pt x="0" y="32851"/>
                    <a:pt x="32851" y="0"/>
                    <a:pt x="73374" y="0"/>
                  </a:cubicBezTo>
                  <a:close/>
                </a:path>
              </a:pathLst>
            </a:custGeom>
            <a:solidFill>
              <a:srgbClr val="FFB000"/>
            </a:solidFill>
          </p:spPr>
          <p:txBody>
            <a:bodyPr/>
            <a:lstStyle/>
            <a:p>
              <a:endParaRPr lang="en-US"/>
            </a:p>
          </p:txBody>
        </p:sp>
        <p:sp>
          <p:nvSpPr>
            <p:cNvPr id="7" name="TextBox 7"/>
            <p:cNvSpPr txBox="1"/>
            <p:nvPr/>
          </p:nvSpPr>
          <p:spPr>
            <a:xfrm>
              <a:off x="0" y="-47625"/>
              <a:ext cx="2778948" cy="652642"/>
            </a:xfrm>
            <a:prstGeom prst="rect">
              <a:avLst/>
            </a:prstGeom>
          </p:spPr>
          <p:txBody>
            <a:bodyPr lIns="50800" tIns="50800" rIns="50800" bIns="50800" rtlCol="0" anchor="ctr"/>
            <a:lstStyle/>
            <a:p>
              <a:pPr algn="ctr">
                <a:lnSpc>
                  <a:spcPts val="3693"/>
                </a:lnSpc>
              </a:pPr>
              <a:endParaRPr/>
            </a:p>
          </p:txBody>
        </p:sp>
      </p:grpSp>
      <p:sp>
        <p:nvSpPr>
          <p:cNvPr id="8" name="Freeform 8"/>
          <p:cNvSpPr/>
          <p:nvPr/>
        </p:nvSpPr>
        <p:spPr>
          <a:xfrm>
            <a:off x="-3257041" y="-1597542"/>
            <a:ext cx="5387627" cy="4114800"/>
          </a:xfrm>
          <a:custGeom>
            <a:avLst/>
            <a:gdLst/>
            <a:ahLst/>
            <a:cxnLst/>
            <a:rect l="l" t="t" r="r" b="b"/>
            <a:pathLst>
              <a:path w="5387627" h="4114800">
                <a:moveTo>
                  <a:pt x="0" y="0"/>
                </a:moveTo>
                <a:lnTo>
                  <a:pt x="5387627" y="0"/>
                </a:lnTo>
                <a:lnTo>
                  <a:pt x="538762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17303918" y="0"/>
            <a:ext cx="925748" cy="2307159"/>
          </a:xfrm>
          <a:custGeom>
            <a:avLst/>
            <a:gdLst/>
            <a:ahLst/>
            <a:cxnLst/>
            <a:rect l="l" t="t" r="r" b="b"/>
            <a:pathLst>
              <a:path w="925748" h="2307159">
                <a:moveTo>
                  <a:pt x="0" y="0"/>
                </a:moveTo>
                <a:lnTo>
                  <a:pt x="925748" y="0"/>
                </a:lnTo>
                <a:lnTo>
                  <a:pt x="925748" y="2307159"/>
                </a:lnTo>
                <a:lnTo>
                  <a:pt x="0" y="230715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rot="5400000">
            <a:off x="-122900" y="8593802"/>
            <a:ext cx="925748" cy="2307159"/>
          </a:xfrm>
          <a:custGeom>
            <a:avLst/>
            <a:gdLst/>
            <a:ahLst/>
            <a:cxnLst/>
            <a:rect l="l" t="t" r="r" b="b"/>
            <a:pathLst>
              <a:path w="925748" h="2307159">
                <a:moveTo>
                  <a:pt x="0" y="0"/>
                </a:moveTo>
                <a:lnTo>
                  <a:pt x="925748" y="0"/>
                </a:lnTo>
                <a:lnTo>
                  <a:pt x="925748" y="2307159"/>
                </a:lnTo>
                <a:lnTo>
                  <a:pt x="0" y="230715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TextBox 11"/>
          <p:cNvSpPr txBox="1"/>
          <p:nvPr/>
        </p:nvSpPr>
        <p:spPr>
          <a:xfrm>
            <a:off x="12486104" y="9652334"/>
            <a:ext cx="2767786" cy="492443"/>
          </a:xfrm>
          <a:prstGeom prst="rect">
            <a:avLst/>
          </a:prstGeom>
        </p:spPr>
        <p:txBody>
          <a:bodyPr wrap="square" lIns="0" tIns="0" rIns="0" bIns="0" rtlCol="0" anchor="t">
            <a:spAutoFit/>
          </a:bodyPr>
          <a:lstStyle/>
          <a:p>
            <a:pPr marL="0" lvl="0" indent="0" algn="l">
              <a:lnSpc>
                <a:spcPts val="4397"/>
              </a:lnSpc>
              <a:spcBef>
                <a:spcPct val="0"/>
              </a:spcBef>
            </a:pPr>
            <a:r>
              <a:rPr lang="en-US" sz="2400" b="1" dirty="0">
                <a:solidFill>
                  <a:srgbClr val="000000"/>
                </a:solidFill>
                <a:latin typeface="Dosis Bold"/>
                <a:ea typeface="Dosis Bold"/>
                <a:cs typeface="Dosis Bold"/>
                <a:sym typeface="Dosis Bold"/>
              </a:rPr>
              <a:t>8 January 2025</a:t>
            </a:r>
          </a:p>
        </p:txBody>
      </p:sp>
      <p:sp>
        <p:nvSpPr>
          <p:cNvPr id="12" name="TextBox 12"/>
          <p:cNvSpPr txBox="1"/>
          <p:nvPr/>
        </p:nvSpPr>
        <p:spPr>
          <a:xfrm>
            <a:off x="7086600" y="8983142"/>
            <a:ext cx="5560445" cy="602729"/>
          </a:xfrm>
          <a:prstGeom prst="rect">
            <a:avLst/>
          </a:prstGeom>
        </p:spPr>
        <p:txBody>
          <a:bodyPr wrap="square" lIns="0" tIns="0" rIns="0" bIns="0" rtlCol="0" anchor="t">
            <a:spAutoFit/>
          </a:bodyPr>
          <a:lstStyle/>
          <a:p>
            <a:pPr algn="l">
              <a:lnSpc>
                <a:spcPts val="4677"/>
              </a:lnSpc>
            </a:pPr>
            <a:r>
              <a:rPr lang="en-US" sz="4400" b="1" dirty="0">
                <a:solidFill>
                  <a:srgbClr val="000000"/>
                </a:solidFill>
                <a:latin typeface="Dosis Bold"/>
                <a:ea typeface="Dosis Bold"/>
                <a:cs typeface="Dosis Bold"/>
                <a:sym typeface="Dosis Bold"/>
              </a:rPr>
              <a:t>By: Wisdom Chimezie</a:t>
            </a:r>
          </a:p>
        </p:txBody>
      </p:sp>
      <p:sp>
        <p:nvSpPr>
          <p:cNvPr id="13" name="TextBox 13"/>
          <p:cNvSpPr txBox="1"/>
          <p:nvPr/>
        </p:nvSpPr>
        <p:spPr>
          <a:xfrm>
            <a:off x="1111091" y="1002493"/>
            <a:ext cx="11134896" cy="2149012"/>
          </a:xfrm>
          <a:prstGeom prst="rect">
            <a:avLst/>
          </a:prstGeom>
        </p:spPr>
        <p:txBody>
          <a:bodyPr lIns="0" tIns="0" rIns="0" bIns="0" rtlCol="0" anchor="t">
            <a:spAutoFit/>
          </a:bodyPr>
          <a:lstStyle/>
          <a:p>
            <a:pPr marL="0" lvl="0" indent="0" algn="l">
              <a:lnSpc>
                <a:spcPts val="16684"/>
              </a:lnSpc>
            </a:pPr>
            <a:r>
              <a:rPr lang="en-US" sz="14635" dirty="0">
                <a:solidFill>
                  <a:srgbClr val="014225"/>
                </a:solidFill>
                <a:latin typeface="Lazydog"/>
                <a:ea typeface="Lazydog"/>
                <a:cs typeface="Lazydog"/>
                <a:sym typeface="Lazydog"/>
              </a:rPr>
              <a:t>project 3</a:t>
            </a:r>
          </a:p>
        </p:txBody>
      </p:sp>
      <p:sp>
        <p:nvSpPr>
          <p:cNvPr id="14" name="TextBox 14"/>
          <p:cNvSpPr txBox="1"/>
          <p:nvPr/>
        </p:nvSpPr>
        <p:spPr>
          <a:xfrm>
            <a:off x="1111091" y="3420217"/>
            <a:ext cx="6579940" cy="653705"/>
          </a:xfrm>
          <a:prstGeom prst="rect">
            <a:avLst/>
          </a:prstGeom>
        </p:spPr>
        <p:txBody>
          <a:bodyPr wrap="square" lIns="0" tIns="0" rIns="0" bIns="0" rtlCol="0" anchor="t">
            <a:spAutoFit/>
          </a:bodyPr>
          <a:lstStyle/>
          <a:p>
            <a:pPr marL="0" lvl="0" indent="0" algn="l">
              <a:lnSpc>
                <a:spcPts val="5584"/>
              </a:lnSpc>
              <a:spcBef>
                <a:spcPct val="0"/>
              </a:spcBef>
            </a:pPr>
            <a:r>
              <a:rPr lang="en-US" sz="3989" b="1" dirty="0">
                <a:solidFill>
                  <a:srgbClr val="795913"/>
                </a:solidFill>
                <a:latin typeface="Dosis Bold"/>
                <a:ea typeface="Dosis Bold"/>
                <a:cs typeface="Dosis Bold"/>
                <a:sym typeface="Dosis Bold"/>
              </a:rPr>
              <a:t>Dataset: Superstore Dataset</a:t>
            </a:r>
          </a:p>
        </p:txBody>
      </p:sp>
      <p:sp>
        <p:nvSpPr>
          <p:cNvPr id="15" name="Freeform 15"/>
          <p:cNvSpPr/>
          <p:nvPr/>
        </p:nvSpPr>
        <p:spPr>
          <a:xfrm>
            <a:off x="17339061" y="8267700"/>
            <a:ext cx="925748" cy="2307159"/>
          </a:xfrm>
          <a:custGeom>
            <a:avLst/>
            <a:gdLst/>
            <a:ahLst/>
            <a:cxnLst/>
            <a:rect l="l" t="t" r="r" b="b"/>
            <a:pathLst>
              <a:path w="925748" h="2307159">
                <a:moveTo>
                  <a:pt x="0" y="0"/>
                </a:moveTo>
                <a:lnTo>
                  <a:pt x="925748" y="0"/>
                </a:lnTo>
                <a:lnTo>
                  <a:pt x="925748" y="2307160"/>
                </a:lnTo>
                <a:lnTo>
                  <a:pt x="0" y="23071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TextBox 16"/>
          <p:cNvSpPr txBox="1"/>
          <p:nvPr/>
        </p:nvSpPr>
        <p:spPr>
          <a:xfrm>
            <a:off x="1132112" y="4438980"/>
            <a:ext cx="2767786" cy="1119741"/>
          </a:xfrm>
          <a:prstGeom prst="rect">
            <a:avLst/>
          </a:prstGeom>
        </p:spPr>
        <p:txBody>
          <a:bodyPr lIns="0" tIns="0" rIns="0" bIns="0" rtlCol="0" anchor="t">
            <a:spAutoFit/>
          </a:bodyPr>
          <a:lstStyle/>
          <a:p>
            <a:pPr algn="l">
              <a:lnSpc>
                <a:spcPts val="4494"/>
              </a:lnSpc>
            </a:pPr>
            <a:r>
              <a:rPr lang="en-US" sz="3210" b="1" dirty="0">
                <a:solidFill>
                  <a:srgbClr val="795913"/>
                </a:solidFill>
                <a:latin typeface="Dosis Bold"/>
                <a:ea typeface="Dosis Bold"/>
                <a:cs typeface="Dosis Bold"/>
                <a:sym typeface="Dosis Bold"/>
              </a:rPr>
              <a:t>Source : Kaggle</a:t>
            </a:r>
          </a:p>
          <a:p>
            <a:pPr marL="0" lvl="0" indent="0" algn="l">
              <a:lnSpc>
                <a:spcPts val="4494"/>
              </a:lnSpc>
              <a:spcBef>
                <a:spcPct val="0"/>
              </a:spcBef>
            </a:pPr>
            <a:endParaRPr lang="en-US" sz="3210" b="1" dirty="0">
              <a:solidFill>
                <a:srgbClr val="795913"/>
              </a:solidFill>
              <a:latin typeface="Dosis Bold"/>
              <a:ea typeface="Dosis Bold"/>
              <a:cs typeface="Dosis Bold"/>
              <a:sym typeface="Dosis Bold"/>
            </a:endParaRPr>
          </a:p>
        </p:txBody>
      </p:sp>
      <p:sp>
        <p:nvSpPr>
          <p:cNvPr id="18" name="TextBox 11">
            <a:extLst>
              <a:ext uri="{FF2B5EF4-FFF2-40B4-BE49-F238E27FC236}">
                <a16:creationId xmlns:a16="http://schemas.microsoft.com/office/drawing/2014/main" id="{75CF63F7-84AD-13C2-2899-ED89528734CC}"/>
              </a:ext>
            </a:extLst>
          </p:cNvPr>
          <p:cNvSpPr txBox="1"/>
          <p:nvPr/>
        </p:nvSpPr>
        <p:spPr>
          <a:xfrm>
            <a:off x="1151990" y="5199412"/>
            <a:ext cx="12082672" cy="467647"/>
          </a:xfrm>
          <a:prstGeom prst="rect">
            <a:avLst/>
          </a:prstGeom>
        </p:spPr>
        <p:txBody>
          <a:bodyPr lIns="0" tIns="0" rIns="0" bIns="0" rtlCol="0" anchor="t">
            <a:spAutoFit/>
          </a:bodyPr>
          <a:lstStyle/>
          <a:p>
            <a:pPr marL="0" lvl="0" indent="0" algn="l">
              <a:lnSpc>
                <a:spcPts val="3886"/>
              </a:lnSpc>
              <a:spcBef>
                <a:spcPct val="0"/>
              </a:spcBef>
            </a:pPr>
            <a:r>
              <a:rPr lang="en-US" sz="2776" b="1" dirty="0">
                <a:solidFill>
                  <a:srgbClr val="795913"/>
                </a:solidFill>
                <a:latin typeface="Dosis Bold"/>
                <a:ea typeface="Dosis Bold"/>
                <a:cs typeface="Dosis Bold"/>
                <a:sym typeface="Dosis Bold"/>
              </a:rPr>
              <a:t>Link : https://</a:t>
            </a:r>
            <a:r>
              <a:rPr lang="en-US" sz="2776" b="1" dirty="0" err="1">
                <a:solidFill>
                  <a:srgbClr val="795913"/>
                </a:solidFill>
                <a:latin typeface="Dosis Bold"/>
                <a:ea typeface="Dosis Bold"/>
                <a:cs typeface="Dosis Bold"/>
                <a:sym typeface="Dosis Bold"/>
              </a:rPr>
              <a:t>www.kaggle.com</a:t>
            </a:r>
            <a:r>
              <a:rPr lang="en-US" sz="2776" b="1" dirty="0">
                <a:solidFill>
                  <a:srgbClr val="795913"/>
                </a:solidFill>
                <a:latin typeface="Dosis Bold"/>
                <a:ea typeface="Dosis Bold"/>
                <a:cs typeface="Dosis Bold"/>
                <a:sym typeface="Dosis Bold"/>
              </a:rPr>
              <a:t>/datasets/vivek468/superstore-dataset-final/data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4DC"/>
        </a:solidFill>
        <a:effectLst/>
      </p:bgPr>
    </p:bg>
    <p:spTree>
      <p:nvGrpSpPr>
        <p:cNvPr id="1" name="">
          <a:extLst>
            <a:ext uri="{FF2B5EF4-FFF2-40B4-BE49-F238E27FC236}">
              <a16:creationId xmlns:a16="http://schemas.microsoft.com/office/drawing/2014/main" id="{9EA64B75-AAD5-BA90-698C-AD0B007D6A26}"/>
            </a:ext>
          </a:extLst>
        </p:cNvPr>
        <p:cNvGrpSpPr/>
        <p:nvPr/>
      </p:nvGrpSpPr>
      <p:grpSpPr>
        <a:xfrm>
          <a:off x="0" y="0"/>
          <a:ext cx="0" cy="0"/>
          <a:chOff x="0" y="0"/>
          <a:chExt cx="0" cy="0"/>
        </a:xfrm>
      </p:grpSpPr>
      <p:sp>
        <p:nvSpPr>
          <p:cNvPr id="5" name="Freeform 5">
            <a:extLst>
              <a:ext uri="{FF2B5EF4-FFF2-40B4-BE49-F238E27FC236}">
                <a16:creationId xmlns:a16="http://schemas.microsoft.com/office/drawing/2014/main" id="{B229906F-60FC-7A50-B941-A22E96EED5C3}"/>
              </a:ext>
            </a:extLst>
          </p:cNvPr>
          <p:cNvSpPr/>
          <p:nvPr/>
        </p:nvSpPr>
        <p:spPr>
          <a:xfrm rot="-5400000" flipV="1">
            <a:off x="-424132" y="421508"/>
            <a:ext cx="7411105" cy="6568092"/>
          </a:xfrm>
          <a:custGeom>
            <a:avLst/>
            <a:gdLst/>
            <a:ahLst/>
            <a:cxnLst/>
            <a:rect l="l" t="t" r="r" b="b"/>
            <a:pathLst>
              <a:path w="7411105" h="6568092">
                <a:moveTo>
                  <a:pt x="0" y="6568092"/>
                </a:moveTo>
                <a:lnTo>
                  <a:pt x="7411106" y="6568092"/>
                </a:lnTo>
                <a:lnTo>
                  <a:pt x="7411106" y="0"/>
                </a:lnTo>
                <a:lnTo>
                  <a:pt x="0" y="0"/>
                </a:lnTo>
                <a:lnTo>
                  <a:pt x="0" y="656809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7" name="TextBox 7">
            <a:extLst>
              <a:ext uri="{FF2B5EF4-FFF2-40B4-BE49-F238E27FC236}">
                <a16:creationId xmlns:a16="http://schemas.microsoft.com/office/drawing/2014/main" id="{FE3F5532-8871-9B3F-2A7E-4326DD32DDC6}"/>
              </a:ext>
            </a:extLst>
          </p:cNvPr>
          <p:cNvSpPr txBox="1"/>
          <p:nvPr/>
        </p:nvSpPr>
        <p:spPr>
          <a:xfrm>
            <a:off x="1371600" y="756145"/>
            <a:ext cx="14996312" cy="10857139"/>
          </a:xfrm>
          <a:prstGeom prst="rect">
            <a:avLst/>
          </a:prstGeom>
        </p:spPr>
        <p:txBody>
          <a:bodyPr lIns="0" tIns="0" rIns="0" bIns="0" rtlCol="0" anchor="t">
            <a:spAutoFit/>
          </a:bodyPr>
          <a:lstStyle/>
          <a:p>
            <a:pPr algn="ctr">
              <a:lnSpc>
                <a:spcPts val="4786"/>
              </a:lnSpc>
            </a:pPr>
            <a:r>
              <a:rPr lang="en-US" sz="4000" b="1" u="sng" dirty="0">
                <a:solidFill>
                  <a:srgbClr val="000000"/>
                </a:solidFill>
                <a:latin typeface="+mj-lt"/>
                <a:ea typeface="Dosis"/>
                <a:cs typeface="Dosis"/>
                <a:sym typeface="Dosis"/>
              </a:rPr>
              <a:t>INSIGHTS</a:t>
            </a:r>
          </a:p>
          <a:p>
            <a:pPr algn="l">
              <a:lnSpc>
                <a:spcPts val="4786"/>
              </a:lnSpc>
            </a:pPr>
            <a:endParaRPr lang="en-US" sz="4000" b="1" dirty="0">
              <a:solidFill>
                <a:srgbClr val="000000"/>
              </a:solidFill>
              <a:latin typeface="+mj-lt"/>
              <a:ea typeface="Dosis"/>
              <a:cs typeface="Dosis"/>
              <a:sym typeface="Dosis"/>
            </a:endParaRPr>
          </a:p>
          <a:p>
            <a:pPr marL="457200" indent="-457200">
              <a:buFont typeface="Arial" panose="020B0604020202020204" pitchFamily="34" charset="0"/>
              <a:buChar char="•"/>
            </a:pPr>
            <a:r>
              <a:rPr lang="en-US" sz="3200" dirty="0">
                <a:effectLst/>
                <a:latin typeface="+mj-lt"/>
              </a:rPr>
              <a:t>Q4 has the highest shipment rate, indicating a peak in customer demand, possibly driven by holiday seasons like Thanksgiving, Black Friday, Cyber Monday and Christmas sales.</a:t>
            </a:r>
          </a:p>
          <a:p>
            <a:endParaRPr lang="en-US" sz="3200" dirty="0">
              <a:effectLst/>
              <a:latin typeface="+mj-lt"/>
            </a:endParaRPr>
          </a:p>
          <a:p>
            <a:pPr marL="457200" indent="-457200">
              <a:buFont typeface="Arial" panose="020B0604020202020204" pitchFamily="34" charset="0"/>
              <a:buChar char="•"/>
            </a:pPr>
            <a:r>
              <a:rPr lang="en-US" sz="3200" dirty="0">
                <a:effectLst/>
                <a:latin typeface="+mj-lt"/>
              </a:rPr>
              <a:t>Q1 might need promotional efforts to boost sales. </a:t>
            </a:r>
          </a:p>
          <a:p>
            <a:endParaRPr lang="en-US" sz="3200" dirty="0">
              <a:effectLst/>
              <a:latin typeface="+mj-lt"/>
            </a:endParaRPr>
          </a:p>
          <a:p>
            <a:pPr marL="457200" indent="-457200">
              <a:buFont typeface="Arial" panose="020B0604020202020204" pitchFamily="34" charset="0"/>
              <a:buChar char="•"/>
            </a:pPr>
            <a:r>
              <a:rPr lang="en-US" sz="3200" dirty="0">
                <a:effectLst/>
                <a:latin typeface="+mj-lt"/>
              </a:rPr>
              <a:t>Profitable Cities/States</a:t>
            </a:r>
          </a:p>
          <a:p>
            <a:r>
              <a:rPr lang="en-US" sz="3200" dirty="0">
                <a:effectLst/>
                <a:latin typeface="+mj-lt"/>
              </a:rPr>
              <a:t>New York shows the most promise for the company.</a:t>
            </a:r>
          </a:p>
          <a:p>
            <a:r>
              <a:rPr lang="en-US" sz="3200" dirty="0">
                <a:effectLst/>
                <a:latin typeface="+mj-lt"/>
              </a:rPr>
              <a:t>California and Washington show potentials of growth, while other cities need targeted strategies to improve profitability</a:t>
            </a:r>
          </a:p>
          <a:p>
            <a:endParaRPr lang="en-US" sz="3200" dirty="0">
              <a:effectLst/>
              <a:latin typeface="+mj-lt"/>
            </a:endParaRPr>
          </a:p>
          <a:p>
            <a:pPr marL="457200" indent="-457200">
              <a:buFont typeface="Arial" panose="020B0604020202020204" pitchFamily="34" charset="0"/>
              <a:buChar char="•"/>
            </a:pPr>
            <a:r>
              <a:rPr lang="en-US" sz="3200" dirty="0">
                <a:effectLst/>
                <a:latin typeface="+mj-lt"/>
              </a:rPr>
              <a:t>Profitable items in the most profitable cities</a:t>
            </a:r>
          </a:p>
          <a:p>
            <a:r>
              <a:rPr lang="en-US" sz="3200" dirty="0">
                <a:effectLst/>
                <a:latin typeface="+mj-lt"/>
              </a:rPr>
              <a:t>Office equipment like copiers and printers show the most profitability, indicating greater demand for this product category. This could be influenced by the presence of more companies and establishments in these cities. There is a need to promote other product categories to boost sales and profitability. </a:t>
            </a:r>
          </a:p>
          <a:p>
            <a:r>
              <a:rPr lang="en-US" sz="3600" dirty="0">
                <a:effectLst/>
                <a:latin typeface="Helvetica Neue" panose="02000503000000020004" pitchFamily="2" charset="0"/>
              </a:rPr>
              <a:t> </a:t>
            </a:r>
          </a:p>
          <a:p>
            <a:pPr algn="l">
              <a:lnSpc>
                <a:spcPts val="4786"/>
              </a:lnSpc>
            </a:pPr>
            <a:endParaRPr lang="en-US" sz="3419" dirty="0">
              <a:solidFill>
                <a:srgbClr val="000000"/>
              </a:solidFill>
              <a:latin typeface="+mj-lt"/>
              <a:ea typeface="Dosis"/>
              <a:cs typeface="Dosis"/>
              <a:sym typeface="Dosis"/>
            </a:endParaRPr>
          </a:p>
          <a:p>
            <a:pPr algn="l">
              <a:lnSpc>
                <a:spcPts val="4786"/>
              </a:lnSpc>
            </a:pPr>
            <a:endParaRPr lang="en-US" sz="3419" dirty="0">
              <a:solidFill>
                <a:srgbClr val="000000"/>
              </a:solidFill>
              <a:latin typeface="+mj-lt"/>
              <a:ea typeface="Dosis"/>
              <a:cs typeface="Dosis"/>
              <a:sym typeface="Dosis"/>
            </a:endParaRPr>
          </a:p>
        </p:txBody>
      </p:sp>
      <p:sp>
        <p:nvSpPr>
          <p:cNvPr id="9" name="Freeform 9">
            <a:extLst>
              <a:ext uri="{FF2B5EF4-FFF2-40B4-BE49-F238E27FC236}">
                <a16:creationId xmlns:a16="http://schemas.microsoft.com/office/drawing/2014/main" id="{AA6F8173-6FF4-4B01-DFC5-44BBC9C2E53E}"/>
              </a:ext>
            </a:extLst>
          </p:cNvPr>
          <p:cNvSpPr/>
          <p:nvPr/>
        </p:nvSpPr>
        <p:spPr>
          <a:xfrm rot="5400000">
            <a:off x="16281361" y="-497931"/>
            <a:ext cx="969230" cy="2415527"/>
          </a:xfrm>
          <a:custGeom>
            <a:avLst/>
            <a:gdLst/>
            <a:ahLst/>
            <a:cxnLst/>
            <a:rect l="l" t="t" r="r" b="b"/>
            <a:pathLst>
              <a:path w="969230" h="2415527">
                <a:moveTo>
                  <a:pt x="0" y="0"/>
                </a:moveTo>
                <a:lnTo>
                  <a:pt x="969230" y="0"/>
                </a:lnTo>
                <a:lnTo>
                  <a:pt x="969230" y="2415527"/>
                </a:lnTo>
                <a:lnTo>
                  <a:pt x="0" y="24155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extLst>
      <p:ext uri="{BB962C8B-B14F-4D97-AF65-F5344CB8AC3E}">
        <p14:creationId xmlns:p14="http://schemas.microsoft.com/office/powerpoint/2010/main" val="1295735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34695CC-529C-6AA5-2493-0725C9253EAC}"/>
            </a:ext>
          </a:extLst>
        </p:cNvPr>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00150" y="2237015"/>
            <a:ext cx="5000624" cy="5248655"/>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BB433FC-49CD-4CF6-48B2-A3E2B5AF1E2A}"/>
              </a:ext>
            </a:extLst>
          </p:cNvPr>
          <p:cNvSpPr txBox="1"/>
          <p:nvPr/>
        </p:nvSpPr>
        <p:spPr>
          <a:xfrm>
            <a:off x="1543050" y="2950899"/>
            <a:ext cx="3943350" cy="3820885"/>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800" b="1" kern="1200" dirty="0">
                <a:solidFill>
                  <a:srgbClr val="FFFFFF"/>
                </a:solidFill>
                <a:effectLst/>
                <a:latin typeface="+mj-lt"/>
                <a:ea typeface="+mj-ea"/>
                <a:cs typeface="+mj-cs"/>
              </a:rPr>
              <a:t>Heatmap Showing the Contribution of Customer Segments to Regional Sales</a:t>
            </a:r>
            <a:endParaRPr lang="en-US" sz="3800" kern="1200" dirty="0">
              <a:solidFill>
                <a:srgbClr val="FFFFFF"/>
              </a:solidFill>
              <a:effectLst/>
              <a:latin typeface="+mj-lt"/>
              <a:ea typeface="+mj-ea"/>
              <a:cs typeface="+mj-cs"/>
            </a:endParaRPr>
          </a:p>
        </p:txBody>
      </p:sp>
      <p:pic>
        <p:nvPicPr>
          <p:cNvPr id="5" name="Picture 4" descr="A blue and white chart&#10;&#10;Description automatically generated">
            <a:extLst>
              <a:ext uri="{FF2B5EF4-FFF2-40B4-BE49-F238E27FC236}">
                <a16:creationId xmlns:a16="http://schemas.microsoft.com/office/drawing/2014/main" id="{C5C60C9F-479A-C5DC-6E1D-A66F345A85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4897" y="1661031"/>
            <a:ext cx="10715292" cy="6964938"/>
          </a:xfrm>
          <a:prstGeom prst="rect">
            <a:avLst/>
          </a:prstGeom>
        </p:spPr>
      </p:pic>
    </p:spTree>
    <p:extLst>
      <p:ext uri="{BB962C8B-B14F-4D97-AF65-F5344CB8AC3E}">
        <p14:creationId xmlns:p14="http://schemas.microsoft.com/office/powerpoint/2010/main" val="3269648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DC"/>
        </a:solidFill>
        <a:effectLst/>
      </p:bgPr>
    </p:bg>
    <p:spTree>
      <p:nvGrpSpPr>
        <p:cNvPr id="1" name="">
          <a:extLst>
            <a:ext uri="{FF2B5EF4-FFF2-40B4-BE49-F238E27FC236}">
              <a16:creationId xmlns:a16="http://schemas.microsoft.com/office/drawing/2014/main" id="{E79FBDF1-4BCA-3281-236F-005F5F976B45}"/>
            </a:ext>
          </a:extLst>
        </p:cNvPr>
        <p:cNvGrpSpPr/>
        <p:nvPr/>
      </p:nvGrpSpPr>
      <p:grpSpPr>
        <a:xfrm>
          <a:off x="0" y="0"/>
          <a:ext cx="0" cy="0"/>
          <a:chOff x="0" y="0"/>
          <a:chExt cx="0" cy="0"/>
        </a:xfrm>
      </p:grpSpPr>
      <p:sp>
        <p:nvSpPr>
          <p:cNvPr id="5" name="Freeform 5">
            <a:extLst>
              <a:ext uri="{FF2B5EF4-FFF2-40B4-BE49-F238E27FC236}">
                <a16:creationId xmlns:a16="http://schemas.microsoft.com/office/drawing/2014/main" id="{544693EE-03EA-82E3-2D56-F2D132DF1ED8}"/>
              </a:ext>
            </a:extLst>
          </p:cNvPr>
          <p:cNvSpPr/>
          <p:nvPr/>
        </p:nvSpPr>
        <p:spPr>
          <a:xfrm rot="-5400000" flipV="1">
            <a:off x="-424132" y="421508"/>
            <a:ext cx="7411105" cy="6568092"/>
          </a:xfrm>
          <a:custGeom>
            <a:avLst/>
            <a:gdLst/>
            <a:ahLst/>
            <a:cxnLst/>
            <a:rect l="l" t="t" r="r" b="b"/>
            <a:pathLst>
              <a:path w="7411105" h="6568092">
                <a:moveTo>
                  <a:pt x="0" y="6568092"/>
                </a:moveTo>
                <a:lnTo>
                  <a:pt x="7411106" y="6568092"/>
                </a:lnTo>
                <a:lnTo>
                  <a:pt x="7411106" y="0"/>
                </a:lnTo>
                <a:lnTo>
                  <a:pt x="0" y="0"/>
                </a:lnTo>
                <a:lnTo>
                  <a:pt x="0" y="656809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7" name="TextBox 7">
            <a:extLst>
              <a:ext uri="{FF2B5EF4-FFF2-40B4-BE49-F238E27FC236}">
                <a16:creationId xmlns:a16="http://schemas.microsoft.com/office/drawing/2014/main" id="{290B1875-47EE-0F60-2DAF-AC86E5A9AFAB}"/>
              </a:ext>
            </a:extLst>
          </p:cNvPr>
          <p:cNvSpPr txBox="1"/>
          <p:nvPr/>
        </p:nvSpPr>
        <p:spPr>
          <a:xfrm>
            <a:off x="1524000" y="1688902"/>
            <a:ext cx="14996312" cy="6794489"/>
          </a:xfrm>
          <a:prstGeom prst="rect">
            <a:avLst/>
          </a:prstGeom>
        </p:spPr>
        <p:txBody>
          <a:bodyPr lIns="0" tIns="0" rIns="0" bIns="0" rtlCol="0" anchor="t">
            <a:spAutoFit/>
          </a:bodyPr>
          <a:lstStyle/>
          <a:p>
            <a:pPr algn="ctr">
              <a:lnSpc>
                <a:spcPts val="4786"/>
              </a:lnSpc>
            </a:pPr>
            <a:r>
              <a:rPr lang="en-US" sz="4000" b="1" u="sng" dirty="0">
                <a:solidFill>
                  <a:srgbClr val="000000"/>
                </a:solidFill>
                <a:ea typeface="Dosis"/>
                <a:cs typeface="Dosis"/>
                <a:sym typeface="Dosis"/>
              </a:rPr>
              <a:t>INSIGHTS</a:t>
            </a:r>
          </a:p>
          <a:p>
            <a:pPr algn="l">
              <a:lnSpc>
                <a:spcPts val="4786"/>
              </a:lnSpc>
            </a:pPr>
            <a:endParaRPr lang="en-US" sz="4000" b="1" dirty="0">
              <a:solidFill>
                <a:srgbClr val="000000"/>
              </a:solidFill>
              <a:ea typeface="Dosis"/>
              <a:cs typeface="Dosis"/>
              <a:sym typeface="Dosis"/>
            </a:endParaRPr>
          </a:p>
          <a:p>
            <a:r>
              <a:rPr lang="en-US" sz="3600" b="1" u="sng" dirty="0">
                <a:effectLst/>
              </a:rPr>
              <a:t>Sales</a:t>
            </a:r>
          </a:p>
          <a:p>
            <a:pPr marL="571500" indent="-571500">
              <a:buFont typeface="Arial" panose="020B0604020202020204" pitchFamily="34" charset="0"/>
              <a:buChar char="•"/>
            </a:pPr>
            <a:r>
              <a:rPr lang="en-US" sz="3600" dirty="0">
                <a:effectLst/>
              </a:rPr>
              <a:t>The consumer segment dominates sales contribution across all regions, contributing approximately 50% in every region. It is the primary driver of sales across all regions, indicating its importance as a key customer segment. The differences between the consumer segment, the corporate segment and home office segment highlights a potential opportunity to target the corporate and home office segments more effectively to increase sales. </a:t>
            </a:r>
          </a:p>
          <a:p>
            <a:endParaRPr lang="en-US" sz="3600" dirty="0">
              <a:effectLst/>
            </a:endParaRPr>
          </a:p>
          <a:p>
            <a:pPr marL="571500" indent="-571500">
              <a:buFont typeface="Arial" panose="020B0604020202020204" pitchFamily="34" charset="0"/>
              <a:buChar char="•"/>
            </a:pPr>
            <a:r>
              <a:rPr lang="en-US" sz="3600" dirty="0">
                <a:effectLst/>
              </a:rPr>
              <a:t>We also see a uniform customer behavior pattern across regions.</a:t>
            </a:r>
          </a:p>
          <a:p>
            <a:pPr algn="l">
              <a:lnSpc>
                <a:spcPts val="4786"/>
              </a:lnSpc>
            </a:pPr>
            <a:endParaRPr lang="en-US" sz="3419" dirty="0">
              <a:solidFill>
                <a:srgbClr val="000000"/>
              </a:solidFill>
              <a:ea typeface="Dosis"/>
              <a:cs typeface="Dosis"/>
              <a:sym typeface="Dosis"/>
            </a:endParaRPr>
          </a:p>
        </p:txBody>
      </p:sp>
      <p:sp>
        <p:nvSpPr>
          <p:cNvPr id="8" name="Freeform 8">
            <a:extLst>
              <a:ext uri="{FF2B5EF4-FFF2-40B4-BE49-F238E27FC236}">
                <a16:creationId xmlns:a16="http://schemas.microsoft.com/office/drawing/2014/main" id="{5347A16B-236B-008F-2BAF-578D38C9B3EC}"/>
              </a:ext>
            </a:extLst>
          </p:cNvPr>
          <p:cNvSpPr/>
          <p:nvPr/>
        </p:nvSpPr>
        <p:spPr>
          <a:xfrm rot="-10800000">
            <a:off x="13907175" y="6941145"/>
            <a:ext cx="4380825" cy="3345855"/>
          </a:xfrm>
          <a:custGeom>
            <a:avLst/>
            <a:gdLst/>
            <a:ahLst/>
            <a:cxnLst/>
            <a:rect l="l" t="t" r="r" b="b"/>
            <a:pathLst>
              <a:path w="4380825" h="3345855">
                <a:moveTo>
                  <a:pt x="0" y="0"/>
                </a:moveTo>
                <a:lnTo>
                  <a:pt x="4380825" y="0"/>
                </a:lnTo>
                <a:lnTo>
                  <a:pt x="4380825" y="3345856"/>
                </a:lnTo>
                <a:lnTo>
                  <a:pt x="0" y="33458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EFE5CA51-386D-58F2-16C3-4B65CD7B5A2B}"/>
              </a:ext>
            </a:extLst>
          </p:cNvPr>
          <p:cNvSpPr/>
          <p:nvPr/>
        </p:nvSpPr>
        <p:spPr>
          <a:xfrm rot="5400000">
            <a:off x="16281361" y="-497931"/>
            <a:ext cx="969230" cy="2415527"/>
          </a:xfrm>
          <a:custGeom>
            <a:avLst/>
            <a:gdLst/>
            <a:ahLst/>
            <a:cxnLst/>
            <a:rect l="l" t="t" r="r" b="b"/>
            <a:pathLst>
              <a:path w="969230" h="2415527">
                <a:moveTo>
                  <a:pt x="0" y="0"/>
                </a:moveTo>
                <a:lnTo>
                  <a:pt x="969230" y="0"/>
                </a:lnTo>
                <a:lnTo>
                  <a:pt x="969230" y="2415527"/>
                </a:lnTo>
                <a:lnTo>
                  <a:pt x="0" y="24155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extLst>
      <p:ext uri="{BB962C8B-B14F-4D97-AF65-F5344CB8AC3E}">
        <p14:creationId xmlns:p14="http://schemas.microsoft.com/office/powerpoint/2010/main" val="1661002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C037387-2EBF-4E2C-F288-973B2D864D71}"/>
            </a:ext>
          </a:extLst>
        </p:cNvPr>
        <p:cNvGrpSpPr/>
        <p:nvPr/>
      </p:nvGrpSpPr>
      <p:grpSpPr>
        <a:xfrm>
          <a:off x="0" y="0"/>
          <a:ext cx="0" cy="0"/>
          <a:chOff x="0" y="0"/>
          <a:chExt cx="0" cy="0"/>
        </a:xfrm>
      </p:grpSpPr>
      <p:sp>
        <p:nvSpPr>
          <p:cNvPr id="11" name="Down Arrow 7">
            <a:extLst>
              <a:ext uri="{FF2B5EF4-FFF2-40B4-BE49-F238E27FC236}">
                <a16:creationId xmlns:a16="http://schemas.microsoft.com/office/drawing/2014/main" id="{B5EFD64B-487F-B8A0-7742-CEF6C9AFCB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00150" y="2237015"/>
            <a:ext cx="5000624" cy="5248655"/>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8913BCD-2B38-95AA-F3E0-8EA8CAD0CA07}"/>
              </a:ext>
            </a:extLst>
          </p:cNvPr>
          <p:cNvSpPr txBox="1"/>
          <p:nvPr/>
        </p:nvSpPr>
        <p:spPr>
          <a:xfrm>
            <a:off x="1543050" y="2950899"/>
            <a:ext cx="3943350" cy="3820885"/>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800" b="1" kern="1200" dirty="0">
                <a:solidFill>
                  <a:srgbClr val="FFFFFF"/>
                </a:solidFill>
                <a:effectLst/>
                <a:latin typeface="+mj-lt"/>
                <a:ea typeface="+mj-ea"/>
                <a:cs typeface="+mj-cs"/>
              </a:rPr>
              <a:t>Heatmap Showing the Contribution of Customer Segments to Regional Profit</a:t>
            </a:r>
            <a:endParaRPr lang="en-US" sz="3800" kern="1200" dirty="0">
              <a:solidFill>
                <a:srgbClr val="FFFFFF"/>
              </a:solidFill>
              <a:effectLst/>
              <a:latin typeface="+mj-lt"/>
              <a:ea typeface="+mj-ea"/>
              <a:cs typeface="+mj-cs"/>
            </a:endParaRPr>
          </a:p>
        </p:txBody>
      </p:sp>
      <p:pic>
        <p:nvPicPr>
          <p:cNvPr id="3" name="Picture 2" descr="A chart of orange and brown squares&#10;&#10;Description automatically generated">
            <a:extLst>
              <a:ext uri="{FF2B5EF4-FFF2-40B4-BE49-F238E27FC236}">
                <a16:creationId xmlns:a16="http://schemas.microsoft.com/office/drawing/2014/main" id="{A830F3F0-E158-1AA5-E91E-BC71E40DAF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5263" y="1504365"/>
            <a:ext cx="11083660" cy="7278270"/>
          </a:xfrm>
          <a:prstGeom prst="rect">
            <a:avLst/>
          </a:prstGeom>
        </p:spPr>
      </p:pic>
    </p:spTree>
    <p:extLst>
      <p:ext uri="{BB962C8B-B14F-4D97-AF65-F5344CB8AC3E}">
        <p14:creationId xmlns:p14="http://schemas.microsoft.com/office/powerpoint/2010/main" val="2096805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DC"/>
        </a:solidFill>
        <a:effectLst/>
      </p:bgPr>
    </p:bg>
    <p:spTree>
      <p:nvGrpSpPr>
        <p:cNvPr id="1" name="">
          <a:extLst>
            <a:ext uri="{FF2B5EF4-FFF2-40B4-BE49-F238E27FC236}">
              <a16:creationId xmlns:a16="http://schemas.microsoft.com/office/drawing/2014/main" id="{B292C3BB-2D66-7CF2-56F7-1F01F6A11C1D}"/>
            </a:ext>
          </a:extLst>
        </p:cNvPr>
        <p:cNvGrpSpPr/>
        <p:nvPr/>
      </p:nvGrpSpPr>
      <p:grpSpPr>
        <a:xfrm>
          <a:off x="0" y="0"/>
          <a:ext cx="0" cy="0"/>
          <a:chOff x="0" y="0"/>
          <a:chExt cx="0" cy="0"/>
        </a:xfrm>
      </p:grpSpPr>
      <p:sp>
        <p:nvSpPr>
          <p:cNvPr id="5" name="Freeform 5">
            <a:extLst>
              <a:ext uri="{FF2B5EF4-FFF2-40B4-BE49-F238E27FC236}">
                <a16:creationId xmlns:a16="http://schemas.microsoft.com/office/drawing/2014/main" id="{C6C005C8-28C4-57EF-B56E-BDE0AED12100}"/>
              </a:ext>
            </a:extLst>
          </p:cNvPr>
          <p:cNvSpPr/>
          <p:nvPr/>
        </p:nvSpPr>
        <p:spPr>
          <a:xfrm rot="-5400000" flipV="1">
            <a:off x="-424132" y="421508"/>
            <a:ext cx="7411105" cy="6568092"/>
          </a:xfrm>
          <a:custGeom>
            <a:avLst/>
            <a:gdLst/>
            <a:ahLst/>
            <a:cxnLst/>
            <a:rect l="l" t="t" r="r" b="b"/>
            <a:pathLst>
              <a:path w="7411105" h="6568092">
                <a:moveTo>
                  <a:pt x="0" y="6568092"/>
                </a:moveTo>
                <a:lnTo>
                  <a:pt x="7411106" y="6568092"/>
                </a:lnTo>
                <a:lnTo>
                  <a:pt x="7411106" y="0"/>
                </a:lnTo>
                <a:lnTo>
                  <a:pt x="0" y="0"/>
                </a:lnTo>
                <a:lnTo>
                  <a:pt x="0" y="656809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7" name="TextBox 7">
            <a:extLst>
              <a:ext uri="{FF2B5EF4-FFF2-40B4-BE49-F238E27FC236}">
                <a16:creationId xmlns:a16="http://schemas.microsoft.com/office/drawing/2014/main" id="{D132CDA9-7E9E-AB62-F97A-AC76D19F7531}"/>
              </a:ext>
            </a:extLst>
          </p:cNvPr>
          <p:cNvSpPr txBox="1"/>
          <p:nvPr/>
        </p:nvSpPr>
        <p:spPr>
          <a:xfrm>
            <a:off x="1524000" y="1688902"/>
            <a:ext cx="14996312" cy="6240491"/>
          </a:xfrm>
          <a:prstGeom prst="rect">
            <a:avLst/>
          </a:prstGeom>
        </p:spPr>
        <p:txBody>
          <a:bodyPr lIns="0" tIns="0" rIns="0" bIns="0" rtlCol="0" anchor="t">
            <a:spAutoFit/>
          </a:bodyPr>
          <a:lstStyle/>
          <a:p>
            <a:pPr algn="ctr">
              <a:lnSpc>
                <a:spcPts val="4786"/>
              </a:lnSpc>
            </a:pPr>
            <a:r>
              <a:rPr lang="en-US" sz="4000" b="1" u="sng" dirty="0">
                <a:solidFill>
                  <a:srgbClr val="000000"/>
                </a:solidFill>
                <a:ea typeface="Dosis"/>
                <a:cs typeface="Dosis"/>
                <a:sym typeface="Dosis"/>
              </a:rPr>
              <a:t>INSIGHTS</a:t>
            </a:r>
          </a:p>
          <a:p>
            <a:pPr algn="l">
              <a:lnSpc>
                <a:spcPts val="4786"/>
              </a:lnSpc>
            </a:pPr>
            <a:endParaRPr lang="en-US" sz="4000" b="1" dirty="0">
              <a:solidFill>
                <a:srgbClr val="000000"/>
              </a:solidFill>
              <a:ea typeface="Dosis"/>
              <a:cs typeface="Dosis"/>
              <a:sym typeface="Dosis"/>
            </a:endParaRPr>
          </a:p>
          <a:p>
            <a:r>
              <a:rPr lang="en-US" sz="3600" b="1" u="sng" dirty="0">
                <a:effectLst/>
              </a:rPr>
              <a:t>Profit</a:t>
            </a:r>
          </a:p>
          <a:p>
            <a:pPr marL="571500" indent="-571500">
              <a:buFont typeface="Arial" panose="020B0604020202020204" pitchFamily="34" charset="0"/>
              <a:buChar char="•"/>
            </a:pPr>
            <a:r>
              <a:rPr lang="en-US" sz="3600" dirty="0">
                <a:effectLst/>
              </a:rPr>
              <a:t>The Consumer segment shows the most profit in the South and West regions, suggesting these areas heavily rely on individual consumers for profitability.</a:t>
            </a:r>
          </a:p>
          <a:p>
            <a:endParaRPr lang="en-US" sz="3600" dirty="0">
              <a:effectLst/>
            </a:endParaRPr>
          </a:p>
          <a:p>
            <a:pPr marL="571500" indent="-571500">
              <a:buFont typeface="Arial" panose="020B0604020202020204" pitchFamily="34" charset="0"/>
              <a:buChar char="•"/>
            </a:pPr>
            <a:r>
              <a:rPr lang="en-US" sz="3600" dirty="0">
                <a:effectLst/>
              </a:rPr>
              <a:t>The Corporate segment has a stronger performance in the central region, while the home office performs poorly in the south. This indicates an opportunity to boost profit in specific regions with targeted strategies. </a:t>
            </a:r>
          </a:p>
          <a:p>
            <a:endParaRPr lang="en-US" sz="3600" dirty="0">
              <a:effectLst/>
            </a:endParaRPr>
          </a:p>
          <a:p>
            <a:pPr algn="l">
              <a:lnSpc>
                <a:spcPts val="4786"/>
              </a:lnSpc>
            </a:pPr>
            <a:endParaRPr lang="en-US" sz="3419" dirty="0">
              <a:solidFill>
                <a:srgbClr val="000000"/>
              </a:solidFill>
              <a:ea typeface="Dosis"/>
              <a:cs typeface="Dosis"/>
              <a:sym typeface="Dosis"/>
            </a:endParaRPr>
          </a:p>
        </p:txBody>
      </p:sp>
      <p:sp>
        <p:nvSpPr>
          <p:cNvPr id="8" name="Freeform 8">
            <a:extLst>
              <a:ext uri="{FF2B5EF4-FFF2-40B4-BE49-F238E27FC236}">
                <a16:creationId xmlns:a16="http://schemas.microsoft.com/office/drawing/2014/main" id="{78E5E43E-D287-FFA0-8FFD-B6A6E2E14B29}"/>
              </a:ext>
            </a:extLst>
          </p:cNvPr>
          <p:cNvSpPr/>
          <p:nvPr/>
        </p:nvSpPr>
        <p:spPr>
          <a:xfrm rot="-10800000">
            <a:off x="13907175" y="6941145"/>
            <a:ext cx="4380825" cy="3345855"/>
          </a:xfrm>
          <a:custGeom>
            <a:avLst/>
            <a:gdLst/>
            <a:ahLst/>
            <a:cxnLst/>
            <a:rect l="l" t="t" r="r" b="b"/>
            <a:pathLst>
              <a:path w="4380825" h="3345855">
                <a:moveTo>
                  <a:pt x="0" y="0"/>
                </a:moveTo>
                <a:lnTo>
                  <a:pt x="4380825" y="0"/>
                </a:lnTo>
                <a:lnTo>
                  <a:pt x="4380825" y="3345856"/>
                </a:lnTo>
                <a:lnTo>
                  <a:pt x="0" y="33458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F06DF5E7-E9C2-389F-D4D9-A06BAAC0D1E4}"/>
              </a:ext>
            </a:extLst>
          </p:cNvPr>
          <p:cNvSpPr/>
          <p:nvPr/>
        </p:nvSpPr>
        <p:spPr>
          <a:xfrm rot="5400000">
            <a:off x="16281361" y="-497931"/>
            <a:ext cx="969230" cy="2415527"/>
          </a:xfrm>
          <a:custGeom>
            <a:avLst/>
            <a:gdLst/>
            <a:ahLst/>
            <a:cxnLst/>
            <a:rect l="l" t="t" r="r" b="b"/>
            <a:pathLst>
              <a:path w="969230" h="2415527">
                <a:moveTo>
                  <a:pt x="0" y="0"/>
                </a:moveTo>
                <a:lnTo>
                  <a:pt x="969230" y="0"/>
                </a:lnTo>
                <a:lnTo>
                  <a:pt x="969230" y="2415527"/>
                </a:lnTo>
                <a:lnTo>
                  <a:pt x="0" y="24155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extLst>
      <p:ext uri="{BB962C8B-B14F-4D97-AF65-F5344CB8AC3E}">
        <p14:creationId xmlns:p14="http://schemas.microsoft.com/office/powerpoint/2010/main" val="2229705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DC"/>
        </a:solidFill>
        <a:effectLst/>
      </p:bgPr>
    </p:bg>
    <p:spTree>
      <p:nvGrpSpPr>
        <p:cNvPr id="1" name=""/>
        <p:cNvGrpSpPr/>
        <p:nvPr/>
      </p:nvGrpSpPr>
      <p:grpSpPr>
        <a:xfrm>
          <a:off x="0" y="0"/>
          <a:ext cx="0" cy="0"/>
          <a:chOff x="0" y="0"/>
          <a:chExt cx="0" cy="0"/>
        </a:xfrm>
      </p:grpSpPr>
      <p:sp>
        <p:nvSpPr>
          <p:cNvPr id="2" name="Freeform 2"/>
          <p:cNvSpPr/>
          <p:nvPr/>
        </p:nvSpPr>
        <p:spPr>
          <a:xfrm rot="-5400000">
            <a:off x="14473078" y="-532399"/>
            <a:ext cx="4911697" cy="4352991"/>
          </a:xfrm>
          <a:custGeom>
            <a:avLst/>
            <a:gdLst/>
            <a:ahLst/>
            <a:cxnLst/>
            <a:rect l="l" t="t" r="r" b="b"/>
            <a:pathLst>
              <a:path w="4911697" h="4352991">
                <a:moveTo>
                  <a:pt x="0" y="0"/>
                </a:moveTo>
                <a:lnTo>
                  <a:pt x="4911697" y="0"/>
                </a:lnTo>
                <a:lnTo>
                  <a:pt x="4911697" y="4352992"/>
                </a:lnTo>
                <a:lnTo>
                  <a:pt x="0" y="435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2477594">
            <a:off x="1091433" y="3298129"/>
            <a:ext cx="15421682" cy="13667466"/>
          </a:xfrm>
          <a:custGeom>
            <a:avLst/>
            <a:gdLst/>
            <a:ahLst/>
            <a:cxnLst/>
            <a:rect l="l" t="t" r="r" b="b"/>
            <a:pathLst>
              <a:path w="15421682" h="13667466">
                <a:moveTo>
                  <a:pt x="0" y="0"/>
                </a:moveTo>
                <a:lnTo>
                  <a:pt x="15421682" y="0"/>
                </a:lnTo>
                <a:lnTo>
                  <a:pt x="15421682" y="13667466"/>
                </a:lnTo>
                <a:lnTo>
                  <a:pt x="0" y="136674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9279982" y="4273676"/>
            <a:ext cx="9374532" cy="6492394"/>
          </a:xfrm>
          <a:custGeom>
            <a:avLst/>
            <a:gdLst/>
            <a:ahLst/>
            <a:cxnLst/>
            <a:rect l="l" t="t" r="r" b="b"/>
            <a:pathLst>
              <a:path w="9374532" h="6492394">
                <a:moveTo>
                  <a:pt x="0" y="0"/>
                </a:moveTo>
                <a:lnTo>
                  <a:pt x="9374532" y="0"/>
                </a:lnTo>
                <a:lnTo>
                  <a:pt x="9374532" y="6492395"/>
                </a:lnTo>
                <a:lnTo>
                  <a:pt x="0" y="64923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3273879" y="-2057400"/>
            <a:ext cx="5387627" cy="4114800"/>
          </a:xfrm>
          <a:custGeom>
            <a:avLst/>
            <a:gdLst/>
            <a:ahLst/>
            <a:cxnLst/>
            <a:rect l="l" t="t" r="r" b="b"/>
            <a:pathLst>
              <a:path w="5387627" h="4114800">
                <a:moveTo>
                  <a:pt x="0" y="0"/>
                </a:moveTo>
                <a:lnTo>
                  <a:pt x="5387627" y="0"/>
                </a:lnTo>
                <a:lnTo>
                  <a:pt x="538762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16003179" y="-663062"/>
            <a:ext cx="925748" cy="2307159"/>
          </a:xfrm>
          <a:custGeom>
            <a:avLst/>
            <a:gdLst/>
            <a:ahLst/>
            <a:cxnLst/>
            <a:rect l="l" t="t" r="r" b="b"/>
            <a:pathLst>
              <a:path w="925748" h="2307159">
                <a:moveTo>
                  <a:pt x="0" y="0"/>
                </a:moveTo>
                <a:lnTo>
                  <a:pt x="925748" y="0"/>
                </a:lnTo>
                <a:lnTo>
                  <a:pt x="925748" y="2307159"/>
                </a:lnTo>
                <a:lnTo>
                  <a:pt x="0" y="230715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p:cNvSpPr/>
          <p:nvPr/>
        </p:nvSpPr>
        <p:spPr>
          <a:xfrm rot="5400000">
            <a:off x="-462874" y="6522434"/>
            <a:ext cx="925748" cy="2307159"/>
          </a:xfrm>
          <a:custGeom>
            <a:avLst/>
            <a:gdLst/>
            <a:ahLst/>
            <a:cxnLst/>
            <a:rect l="l" t="t" r="r" b="b"/>
            <a:pathLst>
              <a:path w="925748" h="2307159">
                <a:moveTo>
                  <a:pt x="0" y="0"/>
                </a:moveTo>
                <a:lnTo>
                  <a:pt x="925748" y="0"/>
                </a:lnTo>
                <a:lnTo>
                  <a:pt x="925748" y="2307159"/>
                </a:lnTo>
                <a:lnTo>
                  <a:pt x="0" y="230715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TextBox 8"/>
          <p:cNvSpPr txBox="1"/>
          <p:nvPr/>
        </p:nvSpPr>
        <p:spPr>
          <a:xfrm>
            <a:off x="1720772" y="642917"/>
            <a:ext cx="12464467" cy="8266772"/>
          </a:xfrm>
          <a:prstGeom prst="rect">
            <a:avLst/>
          </a:prstGeom>
        </p:spPr>
        <p:txBody>
          <a:bodyPr lIns="0" tIns="0" rIns="0" bIns="0" rtlCol="0" anchor="t">
            <a:spAutoFit/>
          </a:bodyPr>
          <a:lstStyle/>
          <a:p>
            <a:pPr marL="0" lvl="0" indent="0" algn="l">
              <a:lnSpc>
                <a:spcPts val="32375"/>
              </a:lnSpc>
            </a:pPr>
            <a:r>
              <a:rPr lang="en-US" sz="28399">
                <a:solidFill>
                  <a:srgbClr val="014225"/>
                </a:solidFill>
                <a:latin typeface="Lazydog"/>
                <a:ea typeface="Lazydog"/>
                <a:cs typeface="Lazydog"/>
                <a:sym typeface="Lazydog"/>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DC"/>
        </a:solidFill>
        <a:effectLst/>
      </p:bgPr>
    </p:bg>
    <p:spTree>
      <p:nvGrpSpPr>
        <p:cNvPr id="1" name=""/>
        <p:cNvGrpSpPr/>
        <p:nvPr/>
      </p:nvGrpSpPr>
      <p:grpSpPr>
        <a:xfrm>
          <a:off x="0" y="0"/>
          <a:ext cx="0" cy="0"/>
          <a:chOff x="0" y="0"/>
          <a:chExt cx="0" cy="0"/>
        </a:xfrm>
      </p:grpSpPr>
      <p:sp>
        <p:nvSpPr>
          <p:cNvPr id="5" name="Freeform 5"/>
          <p:cNvSpPr/>
          <p:nvPr/>
        </p:nvSpPr>
        <p:spPr>
          <a:xfrm rot="-5400000" flipV="1">
            <a:off x="-424132" y="421508"/>
            <a:ext cx="7411105" cy="6568092"/>
          </a:xfrm>
          <a:custGeom>
            <a:avLst/>
            <a:gdLst/>
            <a:ahLst/>
            <a:cxnLst/>
            <a:rect l="l" t="t" r="r" b="b"/>
            <a:pathLst>
              <a:path w="7411105" h="6568092">
                <a:moveTo>
                  <a:pt x="0" y="6568092"/>
                </a:moveTo>
                <a:lnTo>
                  <a:pt x="7411106" y="6568092"/>
                </a:lnTo>
                <a:lnTo>
                  <a:pt x="7411106" y="0"/>
                </a:lnTo>
                <a:lnTo>
                  <a:pt x="0" y="0"/>
                </a:lnTo>
                <a:lnTo>
                  <a:pt x="0" y="656809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7" name="TextBox 7"/>
          <p:cNvSpPr txBox="1"/>
          <p:nvPr/>
        </p:nvSpPr>
        <p:spPr>
          <a:xfrm>
            <a:off x="1524000" y="1688902"/>
            <a:ext cx="14996312" cy="6732933"/>
          </a:xfrm>
          <a:prstGeom prst="rect">
            <a:avLst/>
          </a:prstGeom>
        </p:spPr>
        <p:txBody>
          <a:bodyPr lIns="0" tIns="0" rIns="0" bIns="0" rtlCol="0" anchor="t">
            <a:spAutoFit/>
          </a:bodyPr>
          <a:lstStyle/>
          <a:p>
            <a:pPr algn="ctr">
              <a:lnSpc>
                <a:spcPts val="4786"/>
              </a:lnSpc>
            </a:pPr>
            <a:r>
              <a:rPr lang="en-US" sz="4000" b="1" dirty="0">
                <a:solidFill>
                  <a:srgbClr val="000000"/>
                </a:solidFill>
                <a:latin typeface="+mj-lt"/>
                <a:ea typeface="Dosis"/>
                <a:cs typeface="Dosis"/>
                <a:sym typeface="Dosis"/>
              </a:rPr>
              <a:t>ANALYSES PERFORMED</a:t>
            </a:r>
          </a:p>
          <a:p>
            <a:pPr algn="l">
              <a:lnSpc>
                <a:spcPts val="4786"/>
              </a:lnSpc>
            </a:pPr>
            <a:endParaRPr lang="en-US" sz="4000" b="1" dirty="0">
              <a:solidFill>
                <a:srgbClr val="000000"/>
              </a:solidFill>
              <a:latin typeface="+mj-lt"/>
              <a:ea typeface="Dosis"/>
              <a:cs typeface="Dosis"/>
              <a:sym typeface="Dosis"/>
            </a:endParaRPr>
          </a:p>
          <a:p>
            <a:pPr marL="742950" indent="-742950">
              <a:lnSpc>
                <a:spcPts val="4786"/>
              </a:lnSpc>
              <a:buAutoNum type="arabicPeriod"/>
            </a:pPr>
            <a:r>
              <a:rPr lang="en-US" sz="3600" dirty="0">
                <a:effectLst/>
              </a:rPr>
              <a:t>Bar Plot showing profitability by state</a:t>
            </a:r>
          </a:p>
          <a:p>
            <a:pPr marL="742950" indent="-742950">
              <a:lnSpc>
                <a:spcPts val="4786"/>
              </a:lnSpc>
              <a:buAutoNum type="arabicPeriod"/>
            </a:pPr>
            <a:r>
              <a:rPr lang="en-US" sz="3600" dirty="0">
                <a:effectLst/>
              </a:rPr>
              <a:t>Bar Chart Showing Most Popular Category By State</a:t>
            </a:r>
          </a:p>
          <a:p>
            <a:pPr marL="742950" indent="-742950">
              <a:lnSpc>
                <a:spcPts val="4786"/>
              </a:lnSpc>
              <a:buAutoNum type="arabicPeriod"/>
            </a:pPr>
            <a:r>
              <a:rPr lang="en-US" sz="3600" dirty="0">
                <a:effectLst/>
              </a:rPr>
              <a:t>Correlation Between Sales, Profit and Discount</a:t>
            </a:r>
          </a:p>
          <a:p>
            <a:pPr marL="742950" indent="-742950">
              <a:lnSpc>
                <a:spcPts val="4786"/>
              </a:lnSpc>
              <a:buAutoNum type="arabicPeriod"/>
            </a:pPr>
            <a:r>
              <a:rPr lang="en-US" sz="3600" dirty="0">
                <a:effectLst/>
              </a:rPr>
              <a:t>Comparison of Total Profit Across Regions</a:t>
            </a:r>
          </a:p>
          <a:p>
            <a:pPr marL="742950" indent="-742950">
              <a:lnSpc>
                <a:spcPts val="4786"/>
              </a:lnSpc>
              <a:buAutoNum type="arabicPeriod"/>
            </a:pPr>
            <a:r>
              <a:rPr lang="en-US" sz="3600" dirty="0">
                <a:effectLst/>
              </a:rPr>
              <a:t>Analysis of Shipment Rate by Quarter</a:t>
            </a:r>
          </a:p>
          <a:p>
            <a:pPr marL="742950" indent="-742950">
              <a:lnSpc>
                <a:spcPts val="4786"/>
              </a:lnSpc>
              <a:buAutoNum type="arabicPeriod"/>
            </a:pPr>
            <a:r>
              <a:rPr lang="en-US" sz="3600" dirty="0">
                <a:effectLst/>
              </a:rPr>
              <a:t>Heatmap Showing the Contribution of Customer Segments to Regional Sales and Profit</a:t>
            </a:r>
          </a:p>
          <a:p>
            <a:pPr algn="l">
              <a:lnSpc>
                <a:spcPts val="4786"/>
              </a:lnSpc>
            </a:pPr>
            <a:endParaRPr lang="en-US" sz="3419" dirty="0">
              <a:solidFill>
                <a:srgbClr val="000000"/>
              </a:solidFill>
              <a:latin typeface="+mj-lt"/>
              <a:ea typeface="Dosis"/>
              <a:cs typeface="Dosis"/>
              <a:sym typeface="Dosis"/>
            </a:endParaRPr>
          </a:p>
          <a:p>
            <a:pPr algn="l">
              <a:lnSpc>
                <a:spcPts val="4786"/>
              </a:lnSpc>
            </a:pPr>
            <a:endParaRPr lang="en-US" sz="3419" dirty="0">
              <a:solidFill>
                <a:srgbClr val="000000"/>
              </a:solidFill>
              <a:latin typeface="+mj-lt"/>
              <a:ea typeface="Dosis"/>
              <a:cs typeface="Dosis"/>
              <a:sym typeface="Dosis"/>
            </a:endParaRPr>
          </a:p>
        </p:txBody>
      </p:sp>
      <p:sp>
        <p:nvSpPr>
          <p:cNvPr id="8" name="Freeform 8"/>
          <p:cNvSpPr/>
          <p:nvPr/>
        </p:nvSpPr>
        <p:spPr>
          <a:xfrm rot="-10800000">
            <a:off x="13907175" y="6941145"/>
            <a:ext cx="4380825" cy="3345855"/>
          </a:xfrm>
          <a:custGeom>
            <a:avLst/>
            <a:gdLst/>
            <a:ahLst/>
            <a:cxnLst/>
            <a:rect l="l" t="t" r="r" b="b"/>
            <a:pathLst>
              <a:path w="4380825" h="3345855">
                <a:moveTo>
                  <a:pt x="0" y="0"/>
                </a:moveTo>
                <a:lnTo>
                  <a:pt x="4380825" y="0"/>
                </a:lnTo>
                <a:lnTo>
                  <a:pt x="4380825" y="3345856"/>
                </a:lnTo>
                <a:lnTo>
                  <a:pt x="0" y="33458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rot="5400000">
            <a:off x="16281361" y="-497931"/>
            <a:ext cx="969230" cy="2415527"/>
          </a:xfrm>
          <a:custGeom>
            <a:avLst/>
            <a:gdLst/>
            <a:ahLst/>
            <a:cxnLst/>
            <a:rect l="l" t="t" r="r" b="b"/>
            <a:pathLst>
              <a:path w="969230" h="2415527">
                <a:moveTo>
                  <a:pt x="0" y="0"/>
                </a:moveTo>
                <a:lnTo>
                  <a:pt x="969230" y="0"/>
                </a:lnTo>
                <a:lnTo>
                  <a:pt x="969230" y="2415527"/>
                </a:lnTo>
                <a:lnTo>
                  <a:pt x="0" y="24155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DC"/>
        </a:solidFill>
        <a:effectLst/>
      </p:bgPr>
    </p:bg>
    <p:spTree>
      <p:nvGrpSpPr>
        <p:cNvPr id="1" name="">
          <a:extLst>
            <a:ext uri="{FF2B5EF4-FFF2-40B4-BE49-F238E27FC236}">
              <a16:creationId xmlns:a16="http://schemas.microsoft.com/office/drawing/2014/main" id="{07BBCFC5-CCFA-A5CB-BECF-457F1AF33745}"/>
            </a:ext>
          </a:extLst>
        </p:cNvPr>
        <p:cNvGrpSpPr/>
        <p:nvPr/>
      </p:nvGrpSpPr>
      <p:grpSpPr>
        <a:xfrm>
          <a:off x="0" y="0"/>
          <a:ext cx="0" cy="0"/>
          <a:chOff x="0" y="0"/>
          <a:chExt cx="0" cy="0"/>
        </a:xfrm>
      </p:grpSpPr>
      <p:pic>
        <p:nvPicPr>
          <p:cNvPr id="3" name="Picture 2" descr="A graph of profitability by state&#10;&#10;Description automatically generated">
            <a:extLst>
              <a:ext uri="{FF2B5EF4-FFF2-40B4-BE49-F238E27FC236}">
                <a16:creationId xmlns:a16="http://schemas.microsoft.com/office/drawing/2014/main" id="{60CC44CB-1522-0C5C-1638-82B3204632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1028700"/>
            <a:ext cx="13612768" cy="9258300"/>
          </a:xfrm>
          <a:prstGeom prst="rect">
            <a:avLst/>
          </a:prstGeom>
        </p:spPr>
      </p:pic>
      <p:sp>
        <p:nvSpPr>
          <p:cNvPr id="6" name="TextBox 5">
            <a:extLst>
              <a:ext uri="{FF2B5EF4-FFF2-40B4-BE49-F238E27FC236}">
                <a16:creationId xmlns:a16="http://schemas.microsoft.com/office/drawing/2014/main" id="{131D63F2-1E01-2DFF-74B6-AE822A9936F8}"/>
              </a:ext>
            </a:extLst>
          </p:cNvPr>
          <p:cNvSpPr txBox="1"/>
          <p:nvPr/>
        </p:nvSpPr>
        <p:spPr>
          <a:xfrm>
            <a:off x="5181600" y="419100"/>
            <a:ext cx="7162800" cy="1077218"/>
          </a:xfrm>
          <a:prstGeom prst="rect">
            <a:avLst/>
          </a:prstGeom>
          <a:noFill/>
        </p:spPr>
        <p:txBody>
          <a:bodyPr wrap="square" rtlCol="0">
            <a:spAutoFit/>
          </a:bodyPr>
          <a:lstStyle/>
          <a:p>
            <a:pPr algn="ctr"/>
            <a:r>
              <a:rPr lang="en-US" sz="3200" b="1" dirty="0">
                <a:effectLst/>
                <a:latin typeface="+mj-lt"/>
              </a:rPr>
              <a:t>Bar Plot showing profitability by state</a:t>
            </a:r>
            <a:endParaRPr lang="en-US" sz="3200" dirty="0">
              <a:effectLst/>
              <a:latin typeface="+mj-lt"/>
            </a:endParaRPr>
          </a:p>
          <a:p>
            <a:pPr algn="ctr"/>
            <a:endParaRPr lang="en-US" sz="3200" dirty="0">
              <a:latin typeface="+mj-lt"/>
            </a:endParaRPr>
          </a:p>
        </p:txBody>
      </p:sp>
    </p:spTree>
    <p:extLst>
      <p:ext uri="{BB962C8B-B14F-4D97-AF65-F5344CB8AC3E}">
        <p14:creationId xmlns:p14="http://schemas.microsoft.com/office/powerpoint/2010/main" val="2979827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DC"/>
        </a:solidFill>
        <a:effectLst/>
      </p:bgPr>
    </p:bg>
    <p:spTree>
      <p:nvGrpSpPr>
        <p:cNvPr id="1" name="">
          <a:extLst>
            <a:ext uri="{FF2B5EF4-FFF2-40B4-BE49-F238E27FC236}">
              <a16:creationId xmlns:a16="http://schemas.microsoft.com/office/drawing/2014/main" id="{08A45AC2-F1FF-8DF1-7CB0-432BF7E91CDA}"/>
            </a:ext>
          </a:extLst>
        </p:cNvPr>
        <p:cNvGrpSpPr/>
        <p:nvPr/>
      </p:nvGrpSpPr>
      <p:grpSpPr>
        <a:xfrm>
          <a:off x="0" y="0"/>
          <a:ext cx="0" cy="0"/>
          <a:chOff x="0" y="0"/>
          <a:chExt cx="0" cy="0"/>
        </a:xfrm>
      </p:grpSpPr>
      <p:sp>
        <p:nvSpPr>
          <p:cNvPr id="5" name="Freeform 5">
            <a:extLst>
              <a:ext uri="{FF2B5EF4-FFF2-40B4-BE49-F238E27FC236}">
                <a16:creationId xmlns:a16="http://schemas.microsoft.com/office/drawing/2014/main" id="{821C05BB-15DB-74F5-D488-51411DDF669B}"/>
              </a:ext>
            </a:extLst>
          </p:cNvPr>
          <p:cNvSpPr/>
          <p:nvPr/>
        </p:nvSpPr>
        <p:spPr>
          <a:xfrm rot="-5400000" flipV="1">
            <a:off x="-424132" y="421508"/>
            <a:ext cx="7411105" cy="6568092"/>
          </a:xfrm>
          <a:custGeom>
            <a:avLst/>
            <a:gdLst/>
            <a:ahLst/>
            <a:cxnLst/>
            <a:rect l="l" t="t" r="r" b="b"/>
            <a:pathLst>
              <a:path w="7411105" h="6568092">
                <a:moveTo>
                  <a:pt x="0" y="6568092"/>
                </a:moveTo>
                <a:lnTo>
                  <a:pt x="7411106" y="6568092"/>
                </a:lnTo>
                <a:lnTo>
                  <a:pt x="7411106" y="0"/>
                </a:lnTo>
                <a:lnTo>
                  <a:pt x="0" y="0"/>
                </a:lnTo>
                <a:lnTo>
                  <a:pt x="0" y="656809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7" name="TextBox 7">
            <a:extLst>
              <a:ext uri="{FF2B5EF4-FFF2-40B4-BE49-F238E27FC236}">
                <a16:creationId xmlns:a16="http://schemas.microsoft.com/office/drawing/2014/main" id="{27907839-7B7F-1CF4-66E0-618FF2A5D088}"/>
              </a:ext>
            </a:extLst>
          </p:cNvPr>
          <p:cNvSpPr txBox="1"/>
          <p:nvPr/>
        </p:nvSpPr>
        <p:spPr>
          <a:xfrm>
            <a:off x="1524000" y="1688902"/>
            <a:ext cx="14996312" cy="6302046"/>
          </a:xfrm>
          <a:prstGeom prst="rect">
            <a:avLst/>
          </a:prstGeom>
        </p:spPr>
        <p:txBody>
          <a:bodyPr lIns="0" tIns="0" rIns="0" bIns="0" rtlCol="0" anchor="t">
            <a:spAutoFit/>
          </a:bodyPr>
          <a:lstStyle/>
          <a:p>
            <a:pPr algn="ctr">
              <a:lnSpc>
                <a:spcPts val="4786"/>
              </a:lnSpc>
            </a:pPr>
            <a:r>
              <a:rPr lang="en-US" sz="4000" b="1" u="sng" dirty="0">
                <a:solidFill>
                  <a:srgbClr val="000000"/>
                </a:solidFill>
                <a:ea typeface="Dosis"/>
                <a:cs typeface="Dosis"/>
                <a:sym typeface="Dosis"/>
              </a:rPr>
              <a:t>INSIGHTS</a:t>
            </a:r>
          </a:p>
          <a:p>
            <a:pPr algn="l">
              <a:lnSpc>
                <a:spcPts val="4786"/>
              </a:lnSpc>
            </a:pPr>
            <a:endParaRPr lang="en-US" sz="4000" b="1" dirty="0">
              <a:solidFill>
                <a:srgbClr val="000000"/>
              </a:solidFill>
              <a:ea typeface="Dosis"/>
              <a:cs typeface="Dosis"/>
              <a:sym typeface="Dosis"/>
            </a:endParaRPr>
          </a:p>
          <a:p>
            <a:pPr marL="571500" indent="-571500">
              <a:buFont typeface="Arial" panose="020B0604020202020204" pitchFamily="34" charset="0"/>
              <a:buChar char="•"/>
            </a:pPr>
            <a:r>
              <a:rPr lang="en-US" sz="3600" dirty="0">
                <a:effectLst/>
              </a:rPr>
              <a:t>States like Texas, Ohio, Illinois that show negative profitability could be as a result of ineffective pricing or discounts, low demand or high operational cost.</a:t>
            </a:r>
          </a:p>
          <a:p>
            <a:br>
              <a:rPr lang="en-US" sz="3600" dirty="0">
                <a:effectLst/>
              </a:rPr>
            </a:br>
            <a:endParaRPr lang="en-US" sz="3600" dirty="0">
              <a:effectLst/>
            </a:endParaRPr>
          </a:p>
          <a:p>
            <a:pPr marL="571500" indent="-571500">
              <a:buFont typeface="Arial" panose="020B0604020202020204" pitchFamily="34" charset="0"/>
              <a:buChar char="•"/>
            </a:pPr>
            <a:r>
              <a:rPr lang="en-US" sz="3600" dirty="0">
                <a:effectLst/>
              </a:rPr>
              <a:t>For top performing states, marketing and sales effort should be consistent to continue to drive growth.</a:t>
            </a:r>
          </a:p>
          <a:p>
            <a:pPr algn="l">
              <a:lnSpc>
                <a:spcPts val="4786"/>
              </a:lnSpc>
            </a:pPr>
            <a:endParaRPr lang="en-US" sz="3419" dirty="0">
              <a:solidFill>
                <a:srgbClr val="000000"/>
              </a:solidFill>
              <a:ea typeface="Dosis"/>
              <a:cs typeface="Dosis"/>
              <a:sym typeface="Dosis"/>
            </a:endParaRPr>
          </a:p>
          <a:p>
            <a:pPr algn="l">
              <a:lnSpc>
                <a:spcPts val="4786"/>
              </a:lnSpc>
            </a:pPr>
            <a:endParaRPr lang="en-US" sz="3419" dirty="0">
              <a:solidFill>
                <a:srgbClr val="000000"/>
              </a:solidFill>
              <a:ea typeface="Dosis"/>
              <a:cs typeface="Dosis"/>
              <a:sym typeface="Dosis"/>
            </a:endParaRPr>
          </a:p>
        </p:txBody>
      </p:sp>
      <p:sp>
        <p:nvSpPr>
          <p:cNvPr id="8" name="Freeform 8">
            <a:extLst>
              <a:ext uri="{FF2B5EF4-FFF2-40B4-BE49-F238E27FC236}">
                <a16:creationId xmlns:a16="http://schemas.microsoft.com/office/drawing/2014/main" id="{FCAC1A7D-DECD-3D11-FF4A-9302847376AA}"/>
              </a:ext>
            </a:extLst>
          </p:cNvPr>
          <p:cNvSpPr/>
          <p:nvPr/>
        </p:nvSpPr>
        <p:spPr>
          <a:xfrm rot="-10800000">
            <a:off x="13907175" y="6941145"/>
            <a:ext cx="4380825" cy="3345855"/>
          </a:xfrm>
          <a:custGeom>
            <a:avLst/>
            <a:gdLst/>
            <a:ahLst/>
            <a:cxnLst/>
            <a:rect l="l" t="t" r="r" b="b"/>
            <a:pathLst>
              <a:path w="4380825" h="3345855">
                <a:moveTo>
                  <a:pt x="0" y="0"/>
                </a:moveTo>
                <a:lnTo>
                  <a:pt x="4380825" y="0"/>
                </a:lnTo>
                <a:lnTo>
                  <a:pt x="4380825" y="3345856"/>
                </a:lnTo>
                <a:lnTo>
                  <a:pt x="0" y="33458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F06577EC-D0D7-1731-1093-AE26934329B1}"/>
              </a:ext>
            </a:extLst>
          </p:cNvPr>
          <p:cNvSpPr/>
          <p:nvPr/>
        </p:nvSpPr>
        <p:spPr>
          <a:xfrm rot="5400000">
            <a:off x="16281361" y="-497931"/>
            <a:ext cx="969230" cy="2415527"/>
          </a:xfrm>
          <a:custGeom>
            <a:avLst/>
            <a:gdLst/>
            <a:ahLst/>
            <a:cxnLst/>
            <a:rect l="l" t="t" r="r" b="b"/>
            <a:pathLst>
              <a:path w="969230" h="2415527">
                <a:moveTo>
                  <a:pt x="0" y="0"/>
                </a:moveTo>
                <a:lnTo>
                  <a:pt x="969230" y="0"/>
                </a:lnTo>
                <a:lnTo>
                  <a:pt x="969230" y="2415527"/>
                </a:lnTo>
                <a:lnTo>
                  <a:pt x="0" y="24155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extLst>
      <p:ext uri="{BB962C8B-B14F-4D97-AF65-F5344CB8AC3E}">
        <p14:creationId xmlns:p14="http://schemas.microsoft.com/office/powerpoint/2010/main" val="3533793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DC"/>
        </a:solidFill>
        <a:effectLst/>
      </p:bgPr>
    </p:bg>
    <p:spTree>
      <p:nvGrpSpPr>
        <p:cNvPr id="1" name="">
          <a:extLst>
            <a:ext uri="{FF2B5EF4-FFF2-40B4-BE49-F238E27FC236}">
              <a16:creationId xmlns:a16="http://schemas.microsoft.com/office/drawing/2014/main" id="{DC92A6E7-4007-CE75-B26A-A3CE4BDD9433}"/>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B5997E27-962B-7518-0DAE-EDCEBBF42F8B}"/>
              </a:ext>
            </a:extLst>
          </p:cNvPr>
          <p:cNvSpPr txBox="1"/>
          <p:nvPr/>
        </p:nvSpPr>
        <p:spPr>
          <a:xfrm>
            <a:off x="3810000" y="419100"/>
            <a:ext cx="10363200" cy="1077218"/>
          </a:xfrm>
          <a:prstGeom prst="rect">
            <a:avLst/>
          </a:prstGeom>
          <a:noFill/>
        </p:spPr>
        <p:txBody>
          <a:bodyPr wrap="square" rtlCol="0">
            <a:spAutoFit/>
          </a:bodyPr>
          <a:lstStyle/>
          <a:p>
            <a:pPr algn="ctr"/>
            <a:r>
              <a:rPr lang="en-US" sz="3200" b="1" dirty="0">
                <a:effectLst/>
                <a:latin typeface="Helvetica Neue" panose="02000503000000020004" pitchFamily="2" charset="0"/>
              </a:rPr>
              <a:t>Bar Chart Showing Most Popular Category By State</a:t>
            </a:r>
            <a:endParaRPr lang="en-US" sz="3200" dirty="0">
              <a:effectLst/>
              <a:latin typeface="Helvetica Neue" panose="02000503000000020004" pitchFamily="2" charset="0"/>
            </a:endParaRPr>
          </a:p>
          <a:p>
            <a:pPr algn="ctr"/>
            <a:endParaRPr lang="en-US" sz="3200" dirty="0">
              <a:latin typeface="+mj-lt"/>
            </a:endParaRPr>
          </a:p>
        </p:txBody>
      </p:sp>
      <p:pic>
        <p:nvPicPr>
          <p:cNvPr id="9" name="Picture 8" descr="A graph of a bar chart&#10;&#10;Description automatically generated with medium confidence">
            <a:extLst>
              <a:ext uri="{FF2B5EF4-FFF2-40B4-BE49-F238E27FC236}">
                <a16:creationId xmlns:a16="http://schemas.microsoft.com/office/drawing/2014/main" id="{2FC5BD9B-1AB6-3A20-358F-BBABD54DB8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314" y="1104900"/>
            <a:ext cx="16083371" cy="9182100"/>
          </a:xfrm>
          <a:prstGeom prst="rect">
            <a:avLst/>
          </a:prstGeom>
        </p:spPr>
      </p:pic>
    </p:spTree>
    <p:extLst>
      <p:ext uri="{BB962C8B-B14F-4D97-AF65-F5344CB8AC3E}">
        <p14:creationId xmlns:p14="http://schemas.microsoft.com/office/powerpoint/2010/main" val="4005619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DC"/>
        </a:solidFill>
        <a:effectLst/>
      </p:bgPr>
    </p:bg>
    <p:spTree>
      <p:nvGrpSpPr>
        <p:cNvPr id="1" name="">
          <a:extLst>
            <a:ext uri="{FF2B5EF4-FFF2-40B4-BE49-F238E27FC236}">
              <a16:creationId xmlns:a16="http://schemas.microsoft.com/office/drawing/2014/main" id="{E23FFD46-2302-30C4-61DD-115919B2651B}"/>
            </a:ext>
          </a:extLst>
        </p:cNvPr>
        <p:cNvGrpSpPr/>
        <p:nvPr/>
      </p:nvGrpSpPr>
      <p:grpSpPr>
        <a:xfrm>
          <a:off x="0" y="0"/>
          <a:ext cx="0" cy="0"/>
          <a:chOff x="0" y="0"/>
          <a:chExt cx="0" cy="0"/>
        </a:xfrm>
      </p:grpSpPr>
      <p:sp>
        <p:nvSpPr>
          <p:cNvPr id="5" name="Freeform 5">
            <a:extLst>
              <a:ext uri="{FF2B5EF4-FFF2-40B4-BE49-F238E27FC236}">
                <a16:creationId xmlns:a16="http://schemas.microsoft.com/office/drawing/2014/main" id="{AB79F2D7-ACA9-36D2-F162-68C380460549}"/>
              </a:ext>
            </a:extLst>
          </p:cNvPr>
          <p:cNvSpPr/>
          <p:nvPr/>
        </p:nvSpPr>
        <p:spPr>
          <a:xfrm rot="-5400000" flipV="1">
            <a:off x="-424132" y="421508"/>
            <a:ext cx="7411105" cy="6568092"/>
          </a:xfrm>
          <a:custGeom>
            <a:avLst/>
            <a:gdLst/>
            <a:ahLst/>
            <a:cxnLst/>
            <a:rect l="l" t="t" r="r" b="b"/>
            <a:pathLst>
              <a:path w="7411105" h="6568092">
                <a:moveTo>
                  <a:pt x="0" y="6568092"/>
                </a:moveTo>
                <a:lnTo>
                  <a:pt x="7411106" y="6568092"/>
                </a:lnTo>
                <a:lnTo>
                  <a:pt x="7411106" y="0"/>
                </a:lnTo>
                <a:lnTo>
                  <a:pt x="0" y="0"/>
                </a:lnTo>
                <a:lnTo>
                  <a:pt x="0" y="656809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7" name="TextBox 7">
            <a:extLst>
              <a:ext uri="{FF2B5EF4-FFF2-40B4-BE49-F238E27FC236}">
                <a16:creationId xmlns:a16="http://schemas.microsoft.com/office/drawing/2014/main" id="{C3BA6CD3-1E16-1BF5-6D81-81DF26286332}"/>
              </a:ext>
            </a:extLst>
          </p:cNvPr>
          <p:cNvSpPr txBox="1"/>
          <p:nvPr/>
        </p:nvSpPr>
        <p:spPr>
          <a:xfrm>
            <a:off x="1524000" y="1688902"/>
            <a:ext cx="14996312" cy="5194051"/>
          </a:xfrm>
          <a:prstGeom prst="rect">
            <a:avLst/>
          </a:prstGeom>
        </p:spPr>
        <p:txBody>
          <a:bodyPr lIns="0" tIns="0" rIns="0" bIns="0" rtlCol="0" anchor="t">
            <a:spAutoFit/>
          </a:bodyPr>
          <a:lstStyle/>
          <a:p>
            <a:pPr algn="ctr">
              <a:lnSpc>
                <a:spcPts val="4786"/>
              </a:lnSpc>
            </a:pPr>
            <a:r>
              <a:rPr lang="en-US" sz="4000" b="1" u="sng" dirty="0">
                <a:solidFill>
                  <a:srgbClr val="000000"/>
                </a:solidFill>
                <a:ea typeface="Dosis"/>
                <a:cs typeface="Dosis"/>
                <a:sym typeface="Dosis"/>
              </a:rPr>
              <a:t>INSIGHTS</a:t>
            </a:r>
          </a:p>
          <a:p>
            <a:pPr algn="l">
              <a:lnSpc>
                <a:spcPts val="4786"/>
              </a:lnSpc>
            </a:pPr>
            <a:endParaRPr lang="en-US" sz="4000" b="1" dirty="0">
              <a:solidFill>
                <a:srgbClr val="000000"/>
              </a:solidFill>
              <a:ea typeface="Dosis"/>
              <a:cs typeface="Dosis"/>
              <a:sym typeface="Dosis"/>
            </a:endParaRPr>
          </a:p>
          <a:p>
            <a:pPr marL="571500" indent="-571500">
              <a:buFont typeface="Arial" panose="020B0604020202020204" pitchFamily="34" charset="0"/>
              <a:buChar char="•"/>
            </a:pPr>
            <a:r>
              <a:rPr lang="en-US" sz="3600" dirty="0">
                <a:effectLst/>
              </a:rPr>
              <a:t>Technology is the most popular category in most states. It shows high sales in California, New York and Texas. This could be because of the large population in these states and the presence of Tech industries due to urbanization. </a:t>
            </a:r>
          </a:p>
          <a:p>
            <a:endParaRPr lang="en-US" sz="3600" dirty="0"/>
          </a:p>
          <a:p>
            <a:pPr marL="571500" indent="-571500">
              <a:buFont typeface="Arial" panose="020B0604020202020204" pitchFamily="34" charset="0"/>
              <a:buChar char="•"/>
            </a:pPr>
            <a:r>
              <a:rPr lang="en-US" sz="3600" dirty="0">
                <a:effectLst/>
              </a:rPr>
              <a:t>There is a need to prioritize the sales of technology products in these states. </a:t>
            </a:r>
          </a:p>
          <a:p>
            <a:pPr algn="l">
              <a:lnSpc>
                <a:spcPts val="4786"/>
              </a:lnSpc>
            </a:pPr>
            <a:endParaRPr lang="en-US" sz="3419" dirty="0">
              <a:solidFill>
                <a:srgbClr val="000000"/>
              </a:solidFill>
              <a:ea typeface="Dosis"/>
              <a:cs typeface="Dosis"/>
              <a:sym typeface="Dosis"/>
            </a:endParaRPr>
          </a:p>
          <a:p>
            <a:pPr algn="l">
              <a:lnSpc>
                <a:spcPts val="4786"/>
              </a:lnSpc>
            </a:pPr>
            <a:endParaRPr lang="en-US" sz="3419" dirty="0">
              <a:solidFill>
                <a:srgbClr val="000000"/>
              </a:solidFill>
              <a:ea typeface="Dosis"/>
              <a:cs typeface="Dosis"/>
              <a:sym typeface="Dosis"/>
            </a:endParaRPr>
          </a:p>
        </p:txBody>
      </p:sp>
      <p:sp>
        <p:nvSpPr>
          <p:cNvPr id="8" name="Freeform 8">
            <a:extLst>
              <a:ext uri="{FF2B5EF4-FFF2-40B4-BE49-F238E27FC236}">
                <a16:creationId xmlns:a16="http://schemas.microsoft.com/office/drawing/2014/main" id="{F899F65E-39F0-1627-EEAB-0874A6F1E87B}"/>
              </a:ext>
            </a:extLst>
          </p:cNvPr>
          <p:cNvSpPr/>
          <p:nvPr/>
        </p:nvSpPr>
        <p:spPr>
          <a:xfrm rot="-10800000">
            <a:off x="13907175" y="6941145"/>
            <a:ext cx="4380825" cy="3345855"/>
          </a:xfrm>
          <a:custGeom>
            <a:avLst/>
            <a:gdLst/>
            <a:ahLst/>
            <a:cxnLst/>
            <a:rect l="l" t="t" r="r" b="b"/>
            <a:pathLst>
              <a:path w="4380825" h="3345855">
                <a:moveTo>
                  <a:pt x="0" y="0"/>
                </a:moveTo>
                <a:lnTo>
                  <a:pt x="4380825" y="0"/>
                </a:lnTo>
                <a:lnTo>
                  <a:pt x="4380825" y="3345856"/>
                </a:lnTo>
                <a:lnTo>
                  <a:pt x="0" y="33458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E0607BAA-8418-8531-E54A-AB13C989D4ED}"/>
              </a:ext>
            </a:extLst>
          </p:cNvPr>
          <p:cNvSpPr/>
          <p:nvPr/>
        </p:nvSpPr>
        <p:spPr>
          <a:xfrm rot="5400000">
            <a:off x="16281361" y="-497931"/>
            <a:ext cx="969230" cy="2415527"/>
          </a:xfrm>
          <a:custGeom>
            <a:avLst/>
            <a:gdLst/>
            <a:ahLst/>
            <a:cxnLst/>
            <a:rect l="l" t="t" r="r" b="b"/>
            <a:pathLst>
              <a:path w="969230" h="2415527">
                <a:moveTo>
                  <a:pt x="0" y="0"/>
                </a:moveTo>
                <a:lnTo>
                  <a:pt x="969230" y="0"/>
                </a:lnTo>
                <a:lnTo>
                  <a:pt x="969230" y="2415527"/>
                </a:lnTo>
                <a:lnTo>
                  <a:pt x="0" y="24155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extLst>
      <p:ext uri="{BB962C8B-B14F-4D97-AF65-F5344CB8AC3E}">
        <p14:creationId xmlns:p14="http://schemas.microsoft.com/office/powerpoint/2010/main" val="1257374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12D33D9-4EC1-AF42-F439-285928C4CA55}"/>
            </a:ext>
          </a:extLst>
        </p:cNvPr>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00150" y="2237015"/>
            <a:ext cx="5000624" cy="5248655"/>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1E8076D-8AF1-2407-7A4F-FBDC57B225E2}"/>
              </a:ext>
            </a:extLst>
          </p:cNvPr>
          <p:cNvSpPr txBox="1"/>
          <p:nvPr/>
        </p:nvSpPr>
        <p:spPr>
          <a:xfrm>
            <a:off x="1543050" y="2950899"/>
            <a:ext cx="3943350" cy="3820885"/>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5400" b="1" kern="1200">
                <a:solidFill>
                  <a:srgbClr val="FFFFFF"/>
                </a:solidFill>
                <a:effectLst/>
                <a:latin typeface="+mj-lt"/>
                <a:ea typeface="+mj-ea"/>
                <a:cs typeface="+mj-cs"/>
              </a:rPr>
              <a:t>Correlation Between Sales, Profit and Discount</a:t>
            </a:r>
            <a:endParaRPr lang="en-US" sz="5400" kern="1200">
              <a:solidFill>
                <a:srgbClr val="FFFFFF"/>
              </a:solidFill>
              <a:effectLst/>
              <a:latin typeface="+mj-lt"/>
              <a:ea typeface="+mj-ea"/>
              <a:cs typeface="+mj-cs"/>
            </a:endParaRPr>
          </a:p>
          <a:p>
            <a:pPr algn="ctr">
              <a:lnSpc>
                <a:spcPct val="90000"/>
              </a:lnSpc>
              <a:spcBef>
                <a:spcPct val="0"/>
              </a:spcBef>
              <a:spcAft>
                <a:spcPts val="600"/>
              </a:spcAft>
            </a:pPr>
            <a:endParaRPr lang="en-US" sz="5400" kern="1200">
              <a:solidFill>
                <a:srgbClr val="FFFFFF"/>
              </a:solidFill>
              <a:latin typeface="+mj-lt"/>
              <a:ea typeface="+mj-ea"/>
              <a:cs typeface="+mj-cs"/>
            </a:endParaRPr>
          </a:p>
        </p:txBody>
      </p:sp>
      <p:pic>
        <p:nvPicPr>
          <p:cNvPr id="3" name="Picture 2" descr="A chart with red and blue squares&#10;&#10;Description automatically generated">
            <a:extLst>
              <a:ext uri="{FF2B5EF4-FFF2-40B4-BE49-F238E27FC236}">
                <a16:creationId xmlns:a16="http://schemas.microsoft.com/office/drawing/2014/main" id="{074AA494-D3C0-4ADE-D2B0-4EEC66B19A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4410" y="898285"/>
            <a:ext cx="10354184" cy="8490429"/>
          </a:xfrm>
          <a:prstGeom prst="rect">
            <a:avLst/>
          </a:prstGeom>
        </p:spPr>
      </p:pic>
    </p:spTree>
    <p:extLst>
      <p:ext uri="{BB962C8B-B14F-4D97-AF65-F5344CB8AC3E}">
        <p14:creationId xmlns:p14="http://schemas.microsoft.com/office/powerpoint/2010/main" val="1957136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DC"/>
        </a:solidFill>
        <a:effectLst/>
      </p:bgPr>
    </p:bg>
    <p:spTree>
      <p:nvGrpSpPr>
        <p:cNvPr id="1" name="">
          <a:extLst>
            <a:ext uri="{FF2B5EF4-FFF2-40B4-BE49-F238E27FC236}">
              <a16:creationId xmlns:a16="http://schemas.microsoft.com/office/drawing/2014/main" id="{E1C7C288-B630-9C2D-F4C7-601E8106F435}"/>
            </a:ext>
          </a:extLst>
        </p:cNvPr>
        <p:cNvGrpSpPr/>
        <p:nvPr/>
      </p:nvGrpSpPr>
      <p:grpSpPr>
        <a:xfrm>
          <a:off x="0" y="0"/>
          <a:ext cx="0" cy="0"/>
          <a:chOff x="0" y="0"/>
          <a:chExt cx="0" cy="0"/>
        </a:xfrm>
      </p:grpSpPr>
      <p:sp>
        <p:nvSpPr>
          <p:cNvPr id="5" name="Freeform 5">
            <a:extLst>
              <a:ext uri="{FF2B5EF4-FFF2-40B4-BE49-F238E27FC236}">
                <a16:creationId xmlns:a16="http://schemas.microsoft.com/office/drawing/2014/main" id="{541C3DE2-F2F5-D0D9-7613-6F5AA597012D}"/>
              </a:ext>
            </a:extLst>
          </p:cNvPr>
          <p:cNvSpPr/>
          <p:nvPr/>
        </p:nvSpPr>
        <p:spPr>
          <a:xfrm rot="-5400000" flipV="1">
            <a:off x="-424132" y="421508"/>
            <a:ext cx="7411105" cy="6568092"/>
          </a:xfrm>
          <a:custGeom>
            <a:avLst/>
            <a:gdLst/>
            <a:ahLst/>
            <a:cxnLst/>
            <a:rect l="l" t="t" r="r" b="b"/>
            <a:pathLst>
              <a:path w="7411105" h="6568092">
                <a:moveTo>
                  <a:pt x="0" y="6568092"/>
                </a:moveTo>
                <a:lnTo>
                  <a:pt x="7411106" y="6568092"/>
                </a:lnTo>
                <a:lnTo>
                  <a:pt x="7411106" y="0"/>
                </a:lnTo>
                <a:lnTo>
                  <a:pt x="0" y="0"/>
                </a:lnTo>
                <a:lnTo>
                  <a:pt x="0" y="656809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7" name="TextBox 7">
            <a:extLst>
              <a:ext uri="{FF2B5EF4-FFF2-40B4-BE49-F238E27FC236}">
                <a16:creationId xmlns:a16="http://schemas.microsoft.com/office/drawing/2014/main" id="{529B87E7-E593-9D1E-F876-9AE78995B6DC}"/>
              </a:ext>
            </a:extLst>
          </p:cNvPr>
          <p:cNvSpPr txBox="1"/>
          <p:nvPr/>
        </p:nvSpPr>
        <p:spPr>
          <a:xfrm>
            <a:off x="1524000" y="1688902"/>
            <a:ext cx="14996312" cy="7410042"/>
          </a:xfrm>
          <a:prstGeom prst="rect">
            <a:avLst/>
          </a:prstGeom>
        </p:spPr>
        <p:txBody>
          <a:bodyPr lIns="0" tIns="0" rIns="0" bIns="0" rtlCol="0" anchor="t">
            <a:spAutoFit/>
          </a:bodyPr>
          <a:lstStyle/>
          <a:p>
            <a:pPr algn="ctr">
              <a:lnSpc>
                <a:spcPts val="4786"/>
              </a:lnSpc>
            </a:pPr>
            <a:r>
              <a:rPr lang="en-US" sz="4000" b="1" u="sng" dirty="0">
                <a:solidFill>
                  <a:srgbClr val="000000"/>
                </a:solidFill>
                <a:ea typeface="Dosis"/>
                <a:cs typeface="Dosis"/>
                <a:sym typeface="Dosis"/>
              </a:rPr>
              <a:t>INSIGHTS</a:t>
            </a:r>
          </a:p>
          <a:p>
            <a:pPr algn="l">
              <a:lnSpc>
                <a:spcPts val="4786"/>
              </a:lnSpc>
            </a:pPr>
            <a:endParaRPr lang="en-US" sz="4000" b="1" dirty="0">
              <a:solidFill>
                <a:srgbClr val="000000"/>
              </a:solidFill>
              <a:ea typeface="Dosis"/>
              <a:cs typeface="Dosis"/>
              <a:sym typeface="Dosis"/>
            </a:endParaRPr>
          </a:p>
          <a:p>
            <a:pPr marL="571500" indent="-571500">
              <a:buFont typeface="Arial" panose="020B0604020202020204" pitchFamily="34" charset="0"/>
              <a:buChar char="•"/>
            </a:pPr>
            <a:r>
              <a:rPr lang="en-US" sz="3600" dirty="0">
                <a:effectLst/>
              </a:rPr>
              <a:t>There is a moderate positive correlation between sales and profit. As sales increase, profits also tend to increase.</a:t>
            </a:r>
            <a:br>
              <a:rPr lang="en-US" sz="3600" dirty="0">
                <a:effectLst/>
              </a:rPr>
            </a:br>
            <a:endParaRPr lang="en-US" sz="3600" dirty="0">
              <a:effectLst/>
            </a:endParaRPr>
          </a:p>
          <a:p>
            <a:pPr marL="571500" indent="-571500">
              <a:buFont typeface="Arial" panose="020B0604020202020204" pitchFamily="34" charset="0"/>
              <a:buChar char="•"/>
            </a:pPr>
            <a:r>
              <a:rPr lang="en-US" sz="3600" dirty="0">
                <a:effectLst/>
              </a:rPr>
              <a:t>There is no correlation between sales and discount. </a:t>
            </a:r>
          </a:p>
          <a:p>
            <a:endParaRPr lang="en-US" sz="3600" dirty="0">
              <a:effectLst/>
            </a:endParaRPr>
          </a:p>
          <a:p>
            <a:pPr marL="571500" indent="-571500">
              <a:buFont typeface="Arial" panose="020B0604020202020204" pitchFamily="34" charset="0"/>
              <a:buChar char="•"/>
            </a:pPr>
            <a:r>
              <a:rPr lang="en-US" sz="3600" dirty="0">
                <a:effectLst/>
              </a:rPr>
              <a:t>There is a weak correlation between profit and discount. As discounts increase, profits decrease slightly. </a:t>
            </a:r>
          </a:p>
          <a:p>
            <a:endParaRPr lang="en-US" sz="3600" dirty="0">
              <a:effectLst/>
            </a:endParaRPr>
          </a:p>
          <a:p>
            <a:pPr marL="571500" indent="-571500">
              <a:buFont typeface="Arial" panose="020B0604020202020204" pitchFamily="34" charset="0"/>
              <a:buChar char="•"/>
            </a:pPr>
            <a:r>
              <a:rPr lang="en-US" sz="3600" dirty="0">
                <a:effectLst/>
              </a:rPr>
              <a:t>Discount should not be used as a method of boosting sales. </a:t>
            </a:r>
          </a:p>
          <a:p>
            <a:pPr algn="l">
              <a:lnSpc>
                <a:spcPts val="4786"/>
              </a:lnSpc>
            </a:pPr>
            <a:endParaRPr lang="en-US" sz="3419" dirty="0">
              <a:solidFill>
                <a:srgbClr val="000000"/>
              </a:solidFill>
              <a:ea typeface="Dosis"/>
              <a:cs typeface="Dosis"/>
              <a:sym typeface="Dosis"/>
            </a:endParaRPr>
          </a:p>
          <a:p>
            <a:pPr algn="l">
              <a:lnSpc>
                <a:spcPts val="4786"/>
              </a:lnSpc>
            </a:pPr>
            <a:endParaRPr lang="en-US" sz="3419" dirty="0">
              <a:solidFill>
                <a:srgbClr val="000000"/>
              </a:solidFill>
              <a:ea typeface="Dosis"/>
              <a:cs typeface="Dosis"/>
              <a:sym typeface="Dosis"/>
            </a:endParaRPr>
          </a:p>
        </p:txBody>
      </p:sp>
      <p:sp>
        <p:nvSpPr>
          <p:cNvPr id="8" name="Freeform 8">
            <a:extLst>
              <a:ext uri="{FF2B5EF4-FFF2-40B4-BE49-F238E27FC236}">
                <a16:creationId xmlns:a16="http://schemas.microsoft.com/office/drawing/2014/main" id="{AC4F0198-AE8E-3B72-9547-216B326A0F7C}"/>
              </a:ext>
            </a:extLst>
          </p:cNvPr>
          <p:cNvSpPr/>
          <p:nvPr/>
        </p:nvSpPr>
        <p:spPr>
          <a:xfrm rot="-10800000">
            <a:off x="13907175" y="6941145"/>
            <a:ext cx="4380825" cy="3345855"/>
          </a:xfrm>
          <a:custGeom>
            <a:avLst/>
            <a:gdLst/>
            <a:ahLst/>
            <a:cxnLst/>
            <a:rect l="l" t="t" r="r" b="b"/>
            <a:pathLst>
              <a:path w="4380825" h="3345855">
                <a:moveTo>
                  <a:pt x="0" y="0"/>
                </a:moveTo>
                <a:lnTo>
                  <a:pt x="4380825" y="0"/>
                </a:lnTo>
                <a:lnTo>
                  <a:pt x="4380825" y="3345856"/>
                </a:lnTo>
                <a:lnTo>
                  <a:pt x="0" y="33458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355D1102-2AE7-1206-AD0A-B723B1EA24C1}"/>
              </a:ext>
            </a:extLst>
          </p:cNvPr>
          <p:cNvSpPr/>
          <p:nvPr/>
        </p:nvSpPr>
        <p:spPr>
          <a:xfrm rot="5400000">
            <a:off x="16281361" y="-497931"/>
            <a:ext cx="969230" cy="2415527"/>
          </a:xfrm>
          <a:custGeom>
            <a:avLst/>
            <a:gdLst/>
            <a:ahLst/>
            <a:cxnLst/>
            <a:rect l="l" t="t" r="r" b="b"/>
            <a:pathLst>
              <a:path w="969230" h="2415527">
                <a:moveTo>
                  <a:pt x="0" y="0"/>
                </a:moveTo>
                <a:lnTo>
                  <a:pt x="969230" y="0"/>
                </a:lnTo>
                <a:lnTo>
                  <a:pt x="969230" y="2415527"/>
                </a:lnTo>
                <a:lnTo>
                  <a:pt x="0" y="24155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extLst>
      <p:ext uri="{BB962C8B-B14F-4D97-AF65-F5344CB8AC3E}">
        <p14:creationId xmlns:p14="http://schemas.microsoft.com/office/powerpoint/2010/main" val="3923555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DC"/>
        </a:solidFill>
        <a:effectLst/>
      </p:bgPr>
    </p:bg>
    <p:spTree>
      <p:nvGrpSpPr>
        <p:cNvPr id="1" name="">
          <a:extLst>
            <a:ext uri="{FF2B5EF4-FFF2-40B4-BE49-F238E27FC236}">
              <a16:creationId xmlns:a16="http://schemas.microsoft.com/office/drawing/2014/main" id="{7632E752-7406-8268-32B3-A899EE33AF66}"/>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21997CC-F0CD-A1E0-0C1F-75D308BB9B30}"/>
              </a:ext>
            </a:extLst>
          </p:cNvPr>
          <p:cNvSpPr txBox="1"/>
          <p:nvPr/>
        </p:nvSpPr>
        <p:spPr>
          <a:xfrm>
            <a:off x="5067300" y="190500"/>
            <a:ext cx="8153400" cy="1077218"/>
          </a:xfrm>
          <a:prstGeom prst="rect">
            <a:avLst/>
          </a:prstGeom>
          <a:noFill/>
        </p:spPr>
        <p:txBody>
          <a:bodyPr wrap="square" rtlCol="0">
            <a:spAutoFit/>
          </a:bodyPr>
          <a:lstStyle/>
          <a:p>
            <a:pPr algn="ctr"/>
            <a:r>
              <a:rPr lang="en-US" sz="3200" b="1" dirty="0">
                <a:effectLst/>
                <a:latin typeface="Helvetica Neue" panose="02000503000000020004" pitchFamily="2" charset="0"/>
              </a:rPr>
              <a:t>Analysis of Shipment Rate by Quarter</a:t>
            </a:r>
            <a:endParaRPr lang="en-US" sz="3200" dirty="0">
              <a:effectLst/>
              <a:latin typeface="Helvetica Neue" panose="02000503000000020004" pitchFamily="2" charset="0"/>
            </a:endParaRPr>
          </a:p>
          <a:p>
            <a:pPr algn="ctr"/>
            <a:endParaRPr lang="en-US" sz="3200" dirty="0">
              <a:latin typeface="+mj-lt"/>
            </a:endParaRPr>
          </a:p>
        </p:txBody>
      </p:sp>
      <p:pic>
        <p:nvPicPr>
          <p:cNvPr id="5" name="Picture 4" descr="A screenshot of a graph&#10;&#10;Description automatically generated">
            <a:extLst>
              <a:ext uri="{FF2B5EF4-FFF2-40B4-BE49-F238E27FC236}">
                <a16:creationId xmlns:a16="http://schemas.microsoft.com/office/drawing/2014/main" id="{312D43FB-55A6-6A2C-E34E-8C8FB9B0EA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7464" y="793920"/>
            <a:ext cx="14395536" cy="9464919"/>
          </a:xfrm>
          <a:prstGeom prst="rect">
            <a:avLst/>
          </a:prstGeom>
        </p:spPr>
      </p:pic>
    </p:spTree>
    <p:extLst>
      <p:ext uri="{BB962C8B-B14F-4D97-AF65-F5344CB8AC3E}">
        <p14:creationId xmlns:p14="http://schemas.microsoft.com/office/powerpoint/2010/main" val="6592647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1447</TotalTime>
  <Words>575</Words>
  <Application>Microsoft Macintosh PowerPoint</Application>
  <PresentationFormat>Custom</PresentationFormat>
  <Paragraphs>64</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Dosis</vt:lpstr>
      <vt:lpstr>Calibri</vt:lpstr>
      <vt:lpstr>Dosis Bold</vt:lpstr>
      <vt:lpstr>Helvetica Neue</vt:lpstr>
      <vt:lpstr>Lazydog</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3</dc:title>
  <cp:lastModifiedBy>Wisdom Chimezie</cp:lastModifiedBy>
  <cp:revision>2</cp:revision>
  <dcterms:created xsi:type="dcterms:W3CDTF">2006-08-16T00:00:00Z</dcterms:created>
  <dcterms:modified xsi:type="dcterms:W3CDTF">2025-01-07T03:06:16Z</dcterms:modified>
  <dc:identifier>DAGbGItoidM</dc:identifier>
</cp:coreProperties>
</file>